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74" r:id="rId3"/>
    <p:sldId id="314" r:id="rId4"/>
    <p:sldId id="315" r:id="rId5"/>
    <p:sldId id="276" r:id="rId6"/>
    <p:sldId id="262" r:id="rId7"/>
    <p:sldId id="257" r:id="rId8"/>
    <p:sldId id="286" r:id="rId9"/>
    <p:sldId id="287" r:id="rId10"/>
    <p:sldId id="288" r:id="rId11"/>
    <p:sldId id="293" r:id="rId12"/>
    <p:sldId id="289" r:id="rId13"/>
    <p:sldId id="291" r:id="rId14"/>
    <p:sldId id="290" r:id="rId15"/>
    <p:sldId id="294" r:id="rId16"/>
    <p:sldId id="295" r:id="rId17"/>
    <p:sldId id="292" r:id="rId18"/>
    <p:sldId id="296" r:id="rId19"/>
    <p:sldId id="297" r:id="rId20"/>
    <p:sldId id="298" r:id="rId21"/>
    <p:sldId id="310" r:id="rId22"/>
    <p:sldId id="300" r:id="rId23"/>
    <p:sldId id="308" r:id="rId24"/>
    <p:sldId id="305" r:id="rId25"/>
    <p:sldId id="301" r:id="rId26"/>
    <p:sldId id="302" r:id="rId27"/>
    <p:sldId id="311" r:id="rId28"/>
    <p:sldId id="306" r:id="rId29"/>
    <p:sldId id="258" r:id="rId30"/>
    <p:sldId id="277" r:id="rId31"/>
    <p:sldId id="278" r:id="rId32"/>
    <p:sldId id="279" r:id="rId33"/>
    <p:sldId id="280" r:id="rId34"/>
    <p:sldId id="313" r:id="rId35"/>
    <p:sldId id="283" r:id="rId36"/>
    <p:sldId id="285" r:id="rId37"/>
    <p:sldId id="284" r:id="rId38"/>
    <p:sldId id="282" r:id="rId39"/>
    <p:sldId id="267" r:id="rId40"/>
    <p:sldId id="312" r:id="rId41"/>
    <p:sldId id="309" r:id="rId4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>
      <p:cViewPr varScale="1">
        <p:scale>
          <a:sx n="109" d="100"/>
          <a:sy n="109" d="100"/>
        </p:scale>
        <p:origin x="175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D615B-27FB-4A6E-8A6F-BC6F17E00187}" type="datetimeFigureOut">
              <a:rPr lang="nl-NL" smtClean="0"/>
              <a:pPr/>
              <a:t>6-6-2018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0366D-C637-4703-958B-226BE548485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7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35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83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61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91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Hex</a:t>
            </a:r>
            <a:r>
              <a:rPr lang="nl-BE" dirty="0"/>
              <a:t> code kleuren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67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26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RTEV_lo_zonder_baseline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710" y="-1"/>
            <a:ext cx="6752585" cy="386104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368152"/>
          </a:xfrm>
        </p:spPr>
        <p:txBody>
          <a:bodyPr anchor="b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67544" y="4869160"/>
            <a:ext cx="8208912" cy="136815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6" name="Afbeelding 5" descr="ARTEV_lo_zonder_baselin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5710" y="-1"/>
            <a:ext cx="6752585" cy="3861049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0" name="Afbeelding 9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466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7466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600201"/>
            <a:ext cx="8208912" cy="42770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4" name="Afbeelding 13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406900"/>
            <a:ext cx="820891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544" y="3429000"/>
            <a:ext cx="8208912" cy="9779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70784" cy="4349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6" y="1600201"/>
            <a:ext cx="396044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1" name="Afbeelding 10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970784" cy="669751"/>
          </a:xfrm>
          <a:solidFill>
            <a:schemeClr val="accent2"/>
          </a:solidFill>
        </p:spPr>
        <p:txBody>
          <a:bodyPr lIns="144000" tIns="72000" rIns="144000" bIns="72000" anchor="ctr" anchorCtr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204864"/>
            <a:ext cx="3970784" cy="3744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16016" y="1535112"/>
            <a:ext cx="3970784" cy="669751"/>
          </a:xfrm>
          <a:solidFill>
            <a:schemeClr val="accent2"/>
          </a:solidFill>
        </p:spPr>
        <p:txBody>
          <a:bodyPr lIns="144000" tIns="72000" rIns="144000" bIns="72000" anchor="ctr" anchorCtr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16016" y="2204864"/>
            <a:ext cx="3970784" cy="3744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9" name="Afbeelding 8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9" name="Afbeelding 8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3275855" cy="1435100"/>
          </a:xfrm>
          <a:solidFill>
            <a:schemeClr val="accent2"/>
          </a:solidFill>
        </p:spPr>
        <p:txBody>
          <a:bodyPr lIns="468000" tIns="180000" bIns="180000"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75856" y="0"/>
            <a:ext cx="5410944" cy="6126163"/>
          </a:xfrm>
        </p:spPr>
        <p:txBody>
          <a:bodyPr lIns="360000" tIns="360000" r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" y="1435100"/>
            <a:ext cx="3275856" cy="4658195"/>
          </a:xfrm>
          <a:solidFill>
            <a:schemeClr val="bg2"/>
          </a:solidFill>
        </p:spPr>
        <p:txBody>
          <a:bodyPr lIns="468000" tIns="18000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08912" cy="498178"/>
          </a:xfrm>
        </p:spPr>
        <p:txBody>
          <a:bodyPr anchor="b"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67544" y="0"/>
            <a:ext cx="8208912" cy="486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7544" y="5367338"/>
            <a:ext cx="8208912" cy="5819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 descr="ARTEV_lo_wit_PPT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0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544" y="1600201"/>
            <a:ext cx="8208912" cy="42770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9592" y="6336000"/>
            <a:ext cx="864096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763688" y="6336000"/>
            <a:ext cx="5400000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67544" y="6336000"/>
            <a:ext cx="252000" cy="252000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36000" rIns="36000" bIns="36000" rtlCol="0" anchor="ctr"/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fld id="{61A5F08B-08AE-4581-A5CB-D6D9DA0972F7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720000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ktochart.com/wp-content/uploads/2015/07/Piktochart-e-book-3-Using-Piktochart-Like-A-Pro.pdf" TargetMode="External"/><Relationship Id="rId2" Type="http://schemas.openxmlformats.org/officeDocument/2006/relationships/hyperlink" Target="https://piktochart.com/blog/piktochart-hacks-didnt-know-existed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venngage.com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easel.ly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" TargetMode="External"/><Relationship Id="rId2" Type="http://schemas.openxmlformats.org/officeDocument/2006/relationships/hyperlink" Target="https://snappa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hyperlink" Target="https://www.designbold.com/" TargetMode="External"/><Relationship Id="rId4" Type="http://schemas.openxmlformats.org/officeDocument/2006/relationships/hyperlink" Target="https://www.befunky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ovly.com/" TargetMode="External"/><Relationship Id="rId2" Type="http://schemas.openxmlformats.org/officeDocument/2006/relationships/hyperlink" Target="http://www.visme.co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hyperlink" Target="https://www.thinglink.com/" TargetMode="External"/><Relationship Id="rId4" Type="http://schemas.openxmlformats.org/officeDocument/2006/relationships/hyperlink" Target="https://www.powtoon.com/hom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chart/" TargetMode="External"/><Relationship Id="rId2" Type="http://schemas.openxmlformats.org/officeDocument/2006/relationships/hyperlink" Target="https://infogr.a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hyperlink" Target="http://www.jolicharts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au.com/" TargetMode="External"/><Relationship Id="rId2" Type="http://schemas.openxmlformats.org/officeDocument/2006/relationships/hyperlink" Target="http://knoema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hyperlink" Target="https://grafana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ki-toki.com/" TargetMode="External"/><Relationship Id="rId2" Type="http://schemas.openxmlformats.org/officeDocument/2006/relationships/hyperlink" Target="http://timeline.knightlab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vizualize.me/" TargetMode="External"/><Relationship Id="rId2" Type="http://schemas.openxmlformats.org/officeDocument/2006/relationships/hyperlink" Target="http://www.wordle.ne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hyperlink" Target="http://kinzaa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" TargetMode="External"/><Relationship Id="rId3" Type="http://schemas.openxmlformats.org/officeDocument/2006/relationships/hyperlink" Target="https://rsnijders.info/vakblog/inhoudsopgave/fotos-zoeken-en-hergebruiken/" TargetMode="External"/><Relationship Id="rId7" Type="http://schemas.openxmlformats.org/officeDocument/2006/relationships/hyperlink" Target="http://www.designinfographics.com/" TargetMode="External"/><Relationship Id="rId2" Type="http://schemas.openxmlformats.org/officeDocument/2006/relationships/hyperlink" Target="http://datavizcatalogu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nounproject.com/" TargetMode="External"/><Relationship Id="rId5" Type="http://schemas.openxmlformats.org/officeDocument/2006/relationships/hyperlink" Target="https://roundicons.com/vector-free-icons/" TargetMode="External"/><Relationship Id="rId10" Type="http://schemas.openxmlformats.org/officeDocument/2006/relationships/hyperlink" Target="http://www.arteveldehogeschool.be/mediatheek/live/ws/?dl=faq&amp;id=88" TargetMode="External"/><Relationship Id="rId4" Type="http://schemas.openxmlformats.org/officeDocument/2006/relationships/hyperlink" Target="https://www.dafont.com/" TargetMode="External"/><Relationship Id="rId9" Type="http://schemas.openxmlformats.org/officeDocument/2006/relationships/hyperlink" Target="https://create.piktochart.com/gallery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Liesbeth.devogelaere@arteveldehs.b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iktochart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Infographics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31 mei 2018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Liesbeth De Vogelaere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62" b="3703"/>
          <a:stretch/>
        </p:blipFill>
        <p:spPr>
          <a:xfrm>
            <a:off x="251520" y="1268760"/>
            <a:ext cx="8640960" cy="45365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HANDIG WERKEN MET PANELEN</a:t>
            </a:r>
            <a:br>
              <a:rPr lang="nl-NL" dirty="0"/>
            </a:br>
            <a:endParaRPr lang="nl-BE" dirty="0"/>
          </a:p>
        </p:txBody>
      </p:sp>
      <p:sp>
        <p:nvSpPr>
          <p:cNvPr id="2" name="Ovaal 1"/>
          <p:cNvSpPr/>
          <p:nvPr/>
        </p:nvSpPr>
        <p:spPr>
          <a:xfrm>
            <a:off x="3275856" y="1970838"/>
            <a:ext cx="432048" cy="158417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5371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6" b="3787"/>
          <a:stretch/>
        </p:blipFill>
        <p:spPr>
          <a:xfrm>
            <a:off x="181240" y="1052736"/>
            <a:ext cx="8781520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AFBEELDINGEN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467544" y="1473266"/>
            <a:ext cx="1368152" cy="123565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241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03" b="3901"/>
          <a:stretch/>
        </p:blipFill>
        <p:spPr>
          <a:xfrm>
            <a:off x="309254" y="1268760"/>
            <a:ext cx="8525492" cy="44644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ICOONTJES PER ONDERWERP</a:t>
            </a:r>
            <a:br>
              <a:rPr lang="nl-NL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683568" y="1700808"/>
            <a:ext cx="1152128" cy="3383113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720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86" b="4470"/>
          <a:stretch/>
        </p:blipFill>
        <p:spPr>
          <a:xfrm>
            <a:off x="133393" y="980729"/>
            <a:ext cx="8576336" cy="4464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/>
            </a:r>
            <a:br>
              <a:rPr lang="nl-BE" dirty="0"/>
            </a:br>
            <a:r>
              <a:rPr lang="nl-BE" dirty="0"/>
              <a:t>UPLOADS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539552" y="1428653"/>
            <a:ext cx="1224136" cy="295232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6310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6" b="3787"/>
          <a:stretch/>
        </p:blipFill>
        <p:spPr>
          <a:xfrm>
            <a:off x="251520" y="1196752"/>
            <a:ext cx="8781520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ACHTERGROND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611560" y="1580753"/>
            <a:ext cx="1296144" cy="4248471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31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6" b="3787"/>
          <a:stretch/>
        </p:blipFill>
        <p:spPr>
          <a:xfrm>
            <a:off x="181240" y="1196752"/>
            <a:ext cx="8781520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TEKST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611560" y="1628800"/>
            <a:ext cx="1152128" cy="122413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357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6" b="3787"/>
          <a:stretch/>
        </p:blipFill>
        <p:spPr>
          <a:xfrm>
            <a:off x="251520" y="1124744"/>
            <a:ext cx="8781520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TEKSTFRAMES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611560" y="2708920"/>
            <a:ext cx="1224136" cy="295232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9269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6" b="3787"/>
          <a:stretch/>
        </p:blipFill>
        <p:spPr>
          <a:xfrm>
            <a:off x="181240" y="1124744"/>
            <a:ext cx="8781520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TOOLS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539552" y="1556792"/>
            <a:ext cx="1224136" cy="129614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5222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24744"/>
            <a:ext cx="7098149" cy="4680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TOOLS: CHARTS</a:t>
            </a:r>
            <a:br>
              <a:rPr lang="nl-BE" dirty="0"/>
            </a:br>
            <a:endParaRPr lang="nl-BE" dirty="0"/>
          </a:p>
        </p:txBody>
      </p:sp>
      <p:sp>
        <p:nvSpPr>
          <p:cNvPr id="2" name="Afgeronde rechthoek 1"/>
          <p:cNvSpPr/>
          <p:nvPr/>
        </p:nvSpPr>
        <p:spPr>
          <a:xfrm>
            <a:off x="1115616" y="1700808"/>
            <a:ext cx="288032" cy="388843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7164288" y="1700808"/>
            <a:ext cx="576064" cy="28803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285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047" y="1052736"/>
            <a:ext cx="7076087" cy="4752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TOOLS: KAARTEN</a:t>
            </a:r>
            <a:br>
              <a:rPr lang="nl-BE" dirty="0"/>
            </a:br>
            <a:endParaRPr lang="nl-BE" dirty="0"/>
          </a:p>
        </p:txBody>
      </p:sp>
      <p:sp>
        <p:nvSpPr>
          <p:cNvPr id="2" name="Ovaal 1"/>
          <p:cNvSpPr/>
          <p:nvPr/>
        </p:nvSpPr>
        <p:spPr>
          <a:xfrm>
            <a:off x="6660232" y="5157192"/>
            <a:ext cx="1008112" cy="28803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563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nsen onthouden visuele informatie beter dan textue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666754" cy="56667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2123728" y="6309320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Bron: http://thefloorisyours.be/blog/infographics/</a:t>
            </a:r>
          </a:p>
        </p:txBody>
      </p:sp>
    </p:spTree>
    <p:extLst>
      <p:ext uri="{BB962C8B-B14F-4D97-AF65-F5344CB8AC3E}">
        <p14:creationId xmlns:p14="http://schemas.microsoft.com/office/powerpoint/2010/main" val="354543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TOOLS: VIDEO’S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5776" y="1556792"/>
            <a:ext cx="2571750" cy="381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39534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01"/>
          <a:stretch/>
        </p:blipFill>
        <p:spPr>
          <a:xfrm>
            <a:off x="309254" y="1124744"/>
            <a:ext cx="8525492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706090"/>
          </a:xfrm>
        </p:spPr>
        <p:txBody>
          <a:bodyPr/>
          <a:lstStyle/>
          <a:p>
            <a:r>
              <a:rPr lang="nl-BE" dirty="0"/>
              <a:t>NIEUW: COLOUR SCHEME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61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OPSLAAN</a:t>
            </a:r>
            <a:br>
              <a:rPr lang="nl-BE" dirty="0"/>
            </a:br>
            <a:endParaRPr lang="nl-BE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0" r="58524" b="25130"/>
          <a:stretch/>
        </p:blipFill>
        <p:spPr>
          <a:xfrm>
            <a:off x="1835696" y="1124744"/>
            <a:ext cx="4867164" cy="4792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Ovaal 1"/>
          <p:cNvSpPr/>
          <p:nvPr/>
        </p:nvSpPr>
        <p:spPr>
          <a:xfrm>
            <a:off x="2195736" y="1400607"/>
            <a:ext cx="504056" cy="30583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Afgeronde rechthoek 3"/>
          <p:cNvSpPr/>
          <p:nvPr/>
        </p:nvSpPr>
        <p:spPr>
          <a:xfrm>
            <a:off x="2339752" y="1835696"/>
            <a:ext cx="2016224" cy="86409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1272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778098"/>
          </a:xfrm>
        </p:spPr>
        <p:txBody>
          <a:bodyPr/>
          <a:lstStyle/>
          <a:p>
            <a:r>
              <a:rPr lang="nl-BE" dirty="0"/>
              <a:t>AFPRINTEN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6" t="3348" r="41235" b="26344"/>
          <a:stretch/>
        </p:blipFill>
        <p:spPr>
          <a:xfrm>
            <a:off x="899592" y="1052736"/>
            <a:ext cx="7407330" cy="49685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Afgeronde rechthoek 5"/>
          <p:cNvSpPr/>
          <p:nvPr/>
        </p:nvSpPr>
        <p:spPr>
          <a:xfrm>
            <a:off x="5508104" y="3573016"/>
            <a:ext cx="1584176" cy="122413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95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KLAAR!</a:t>
            </a:r>
            <a:br>
              <a:rPr lang="nl-BE" dirty="0"/>
            </a:b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53" t="2891" b="40402"/>
          <a:stretch/>
        </p:blipFill>
        <p:spPr>
          <a:xfrm>
            <a:off x="1259667" y="1772816"/>
            <a:ext cx="7113866" cy="3384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fgeronde rechthoek 6"/>
          <p:cNvSpPr/>
          <p:nvPr/>
        </p:nvSpPr>
        <p:spPr>
          <a:xfrm>
            <a:off x="5436095" y="1916832"/>
            <a:ext cx="2937437" cy="43204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812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DOWNLOAD</a:t>
            </a:r>
            <a:br>
              <a:rPr lang="nl-BE" dirty="0"/>
            </a:b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0" t="1258" r="2780" b="1086"/>
          <a:stretch/>
        </p:blipFill>
        <p:spPr>
          <a:xfrm>
            <a:off x="2699792" y="1484785"/>
            <a:ext cx="3744416" cy="41764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9850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PUBLICEER</a:t>
            </a:r>
            <a:br>
              <a:rPr lang="nl-BE" dirty="0"/>
            </a:b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36" t="8178" r="34748" b="56842"/>
          <a:stretch/>
        </p:blipFill>
        <p:spPr>
          <a:xfrm>
            <a:off x="2195736" y="1772816"/>
            <a:ext cx="4608512" cy="29523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4006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https://piktochart.com/blog/piktochart-hacks-didnt-know-existed/</a:t>
            </a:r>
            <a:endParaRPr lang="en-GB" dirty="0"/>
          </a:p>
          <a:p>
            <a:r>
              <a:rPr lang="en-GB" dirty="0">
                <a:hlinkClick r:id="rId3"/>
              </a:rPr>
              <a:t>https://piktochart.com/wp-content/uploads/2015/07/Piktochart-e-book-3-Using-Piktochart-Like-A-Pro.pdf</a:t>
            </a:r>
            <a:endParaRPr lang="en-GB" dirty="0"/>
          </a:p>
          <a:p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Lectuur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126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https://venngage.com</a:t>
            </a:r>
            <a:endParaRPr lang="nl-BE" dirty="0"/>
          </a:p>
          <a:p>
            <a:r>
              <a:rPr lang="nl-BE" dirty="0"/>
              <a:t>Verschillende gratis sjablonen</a:t>
            </a:r>
          </a:p>
          <a:p>
            <a:r>
              <a:rPr lang="nl-BE" dirty="0"/>
              <a:t>Veel iconen en pictogrammen</a:t>
            </a:r>
          </a:p>
          <a:p>
            <a:r>
              <a:rPr lang="nl-BE" dirty="0"/>
              <a:t>Je kan slechts 5 designs bewaren in de gratis versie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VENNGAGE 	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0277"/>
          <a:stretch/>
        </p:blipFill>
        <p:spPr>
          <a:xfrm>
            <a:off x="4448799" y="1666246"/>
            <a:ext cx="4215367" cy="32029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9629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hlinkClick r:id="rId2"/>
              </a:rPr>
              <a:t>http://www.easel.ly</a:t>
            </a:r>
            <a:endParaRPr lang="nl-BE" dirty="0"/>
          </a:p>
          <a:p>
            <a:r>
              <a:rPr lang="nl-NL" dirty="0"/>
              <a:t>Sjablonen</a:t>
            </a:r>
          </a:p>
          <a:p>
            <a:r>
              <a:rPr lang="nl-NL" dirty="0"/>
              <a:t>Icoontjes per onderwerp</a:t>
            </a:r>
          </a:p>
          <a:p>
            <a:r>
              <a:rPr lang="nl-NL" dirty="0"/>
              <a:t>Eigen foto’s uploaden</a:t>
            </a:r>
          </a:p>
          <a:p>
            <a:r>
              <a:rPr lang="nl-NL" dirty="0"/>
              <a:t>Video’s, grafieken</a:t>
            </a:r>
          </a:p>
          <a:p>
            <a:r>
              <a:rPr lang="nl-NL" dirty="0"/>
              <a:t>Aanbod in gratis versie is erg beperkt</a:t>
            </a:r>
          </a:p>
          <a:p>
            <a:r>
              <a:rPr lang="nl-NL" dirty="0"/>
              <a:t>App </a:t>
            </a:r>
          </a:p>
          <a:p>
            <a:r>
              <a:rPr lang="nl-NL" dirty="0"/>
              <a:t>Opslaan als .jpg of .pdf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EASEL.LY</a:t>
            </a:r>
          </a:p>
        </p:txBody>
      </p:sp>
      <p:pic>
        <p:nvPicPr>
          <p:cNvPr id="2050" name="Picture 2" descr="http://www.techerator.com/wp-content/uploads/2012/05/Screen-Shot-2012-05-15-at-8.11.22-PM-506x40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53817"/>
            <a:ext cx="4536503" cy="35861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2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908720"/>
            <a:ext cx="8023862" cy="45361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1781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330824" cy="4349079"/>
          </a:xfrm>
        </p:spPr>
        <p:txBody>
          <a:bodyPr/>
          <a:lstStyle/>
          <a:p>
            <a:r>
              <a:rPr lang="nl-BE" dirty="0"/>
              <a:t>KISS: Keep It Simple </a:t>
            </a:r>
            <a:r>
              <a:rPr lang="nl-BE" dirty="0" err="1"/>
              <a:t>Stupid</a:t>
            </a:r>
            <a:endParaRPr lang="nl-BE" dirty="0"/>
          </a:p>
          <a:p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TIPS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8064" y="295959"/>
            <a:ext cx="2632925" cy="56533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6545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Visualiseren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TIPS</a:t>
            </a:r>
          </a:p>
        </p:txBody>
      </p:sp>
      <p:sp>
        <p:nvSpPr>
          <p:cNvPr id="6" name="Rechthoek 5"/>
          <p:cNvSpPr/>
          <p:nvPr/>
        </p:nvSpPr>
        <p:spPr>
          <a:xfrm>
            <a:off x="3275856" y="630811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1400" dirty="0"/>
              <a:t>(bron: https://librariandesignshare.org)</a:t>
            </a:r>
          </a:p>
        </p:txBody>
      </p:sp>
      <p:pic>
        <p:nvPicPr>
          <p:cNvPr id="3074" name="Picture 2" descr="https://librariandesignshare.files.wordpress.com/2017/05/trexler.jpg?w=663&amp;h=1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3049"/>
            <a:ext cx="3600400" cy="5566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00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Tekst en kleur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TIPS</a:t>
            </a:r>
          </a:p>
        </p:txBody>
      </p:sp>
      <p:sp>
        <p:nvSpPr>
          <p:cNvPr id="3" name="Rechthoek 2"/>
          <p:cNvSpPr/>
          <p:nvPr/>
        </p:nvSpPr>
        <p:spPr>
          <a:xfrm>
            <a:off x="3347864" y="6280223"/>
            <a:ext cx="489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(bron: https://librariandesignshare.org)</a:t>
            </a:r>
          </a:p>
        </p:txBody>
      </p:sp>
      <p:pic>
        <p:nvPicPr>
          <p:cNvPr id="4098" name="Picture 2" descr="https://librariandesignshare.files.wordpress.com/2017/02/bsu-libqual-data-inforgraphic.png?w=9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63081"/>
            <a:ext cx="3456384" cy="53861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70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76712" y="1368454"/>
            <a:ext cx="3970784" cy="4349079"/>
          </a:xfrm>
        </p:spPr>
        <p:txBody>
          <a:bodyPr/>
          <a:lstStyle/>
          <a:p>
            <a:r>
              <a:rPr lang="nl-BE" dirty="0"/>
              <a:t>Humor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TIPS</a:t>
            </a:r>
          </a:p>
        </p:txBody>
      </p:sp>
      <p:sp>
        <p:nvSpPr>
          <p:cNvPr id="6" name="Rechthoek 5"/>
          <p:cNvSpPr/>
          <p:nvPr/>
        </p:nvSpPr>
        <p:spPr>
          <a:xfrm>
            <a:off x="2843808" y="6274555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(bron: https://ebookfriendly.com/libraries-matter-library-infographics/)</a:t>
            </a:r>
          </a:p>
        </p:txBody>
      </p:sp>
      <p:pic>
        <p:nvPicPr>
          <p:cNvPr id="2052" name="Picture 4" descr="Library heroes make health happen #infographic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48"/>
          <a:stretch/>
        </p:blipFill>
        <p:spPr bwMode="auto">
          <a:xfrm>
            <a:off x="3059832" y="116632"/>
            <a:ext cx="3960440" cy="58900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09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179511" y="1600201"/>
            <a:ext cx="4557655" cy="4349079"/>
          </a:xfrm>
        </p:spPr>
        <p:txBody>
          <a:bodyPr>
            <a:normAutofit/>
          </a:bodyPr>
          <a:lstStyle/>
          <a:p>
            <a:r>
              <a:rPr lang="nl-BE" dirty="0" err="1"/>
              <a:t>Snappa</a:t>
            </a:r>
            <a:r>
              <a:rPr lang="nl-BE" dirty="0"/>
              <a:t>: </a:t>
            </a:r>
            <a:r>
              <a:rPr lang="nl-BE" dirty="0">
                <a:hlinkClick r:id="rId2"/>
              </a:rPr>
              <a:t>https://snappa.com</a:t>
            </a:r>
            <a:endParaRPr lang="nl-BE" dirty="0"/>
          </a:p>
          <a:p>
            <a:r>
              <a:rPr lang="nl-BE" dirty="0" err="1"/>
              <a:t>Canva</a:t>
            </a:r>
            <a:r>
              <a:rPr lang="nl-BE" dirty="0"/>
              <a:t>:</a:t>
            </a:r>
          </a:p>
          <a:p>
            <a:r>
              <a:rPr lang="nl-BE" dirty="0">
                <a:hlinkClick r:id="rId3"/>
              </a:rPr>
              <a:t>https://www.canva.com</a:t>
            </a:r>
            <a:endParaRPr lang="nl-BE" dirty="0"/>
          </a:p>
          <a:p>
            <a:r>
              <a:rPr lang="nl-BE" dirty="0"/>
              <a:t>Be Funky</a:t>
            </a:r>
          </a:p>
          <a:p>
            <a:r>
              <a:rPr lang="nl-BE" dirty="0">
                <a:hlinkClick r:id="rId4"/>
              </a:rPr>
              <a:t>https://www.befunky.com</a:t>
            </a:r>
            <a:r>
              <a:rPr lang="nl-BE" dirty="0"/>
              <a:t> </a:t>
            </a:r>
          </a:p>
          <a:p>
            <a:r>
              <a:rPr lang="nl-BE" dirty="0"/>
              <a:t>Design </a:t>
            </a:r>
            <a:r>
              <a:rPr lang="nl-BE" dirty="0" err="1"/>
              <a:t>Bold</a:t>
            </a:r>
            <a:endParaRPr lang="nl-BE" dirty="0"/>
          </a:p>
          <a:p>
            <a:r>
              <a:rPr lang="nl-BE" dirty="0">
                <a:hlinkClick r:id="rId5"/>
              </a:rPr>
              <a:t>https://www.designbold.com</a:t>
            </a:r>
            <a:r>
              <a:rPr lang="nl-BE" dirty="0"/>
              <a:t> 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SOCIAL MEDIA</a:t>
            </a:r>
          </a:p>
        </p:txBody>
      </p:sp>
      <p:pic>
        <p:nvPicPr>
          <p:cNvPr id="6" name="Picture 2" descr="Canva Infograph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67" y="836712"/>
            <a:ext cx="3408825" cy="51132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40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57200" y="1417639"/>
            <a:ext cx="5482952" cy="4531642"/>
          </a:xfrm>
        </p:spPr>
        <p:txBody>
          <a:bodyPr>
            <a:normAutofit/>
          </a:bodyPr>
          <a:lstStyle/>
          <a:p>
            <a:pPr marL="288000" lvl="1" defTabSz="720000"/>
            <a:r>
              <a:rPr lang="nl-BE" sz="2800" dirty="0" err="1"/>
              <a:t>Visme.Co</a:t>
            </a:r>
            <a:endParaRPr lang="nl-BE" sz="2800" dirty="0"/>
          </a:p>
          <a:p>
            <a:pPr marL="576000" lvl="2" defTabSz="720000"/>
            <a:r>
              <a:rPr lang="nl-BE" sz="2400" dirty="0">
                <a:hlinkClick r:id="rId2"/>
              </a:rPr>
              <a:t>http://www.visme.co</a:t>
            </a:r>
            <a:endParaRPr lang="nl-BE" sz="2400" dirty="0"/>
          </a:p>
          <a:p>
            <a:r>
              <a:rPr lang="nl-BE" dirty="0" err="1"/>
              <a:t>Moovly</a:t>
            </a:r>
            <a:endParaRPr lang="nl-BE" dirty="0"/>
          </a:p>
          <a:p>
            <a:pPr marL="576000" lvl="2" defTabSz="720000"/>
            <a:r>
              <a:rPr lang="nl-BE" sz="2400" dirty="0">
                <a:hlinkClick r:id="rId3"/>
              </a:rPr>
              <a:t>https://www.moovly.com</a:t>
            </a:r>
            <a:endParaRPr lang="nl-BE" sz="2400" dirty="0"/>
          </a:p>
          <a:p>
            <a:pPr marL="288000" lvl="2" indent="0" defTabSz="720000">
              <a:buNone/>
            </a:pPr>
            <a:r>
              <a:rPr lang="nl-BE" sz="2800" dirty="0" err="1"/>
              <a:t>Powtoon</a:t>
            </a:r>
            <a:endParaRPr lang="nl-BE" sz="2800" dirty="0"/>
          </a:p>
          <a:p>
            <a:pPr marL="288000" lvl="2" indent="0" defTabSz="720000">
              <a:buNone/>
            </a:pPr>
            <a:r>
              <a:rPr lang="nl-BE" sz="2400" dirty="0">
                <a:hlinkClick r:id="rId4"/>
              </a:rPr>
              <a:t>https://www.powtoon.com/home</a:t>
            </a:r>
            <a:r>
              <a:rPr lang="nl-BE" sz="2400" dirty="0"/>
              <a:t> </a:t>
            </a:r>
          </a:p>
          <a:p>
            <a:pPr marL="576000" lvl="2" defTabSz="720000"/>
            <a:endParaRPr lang="nl-BE" sz="2400" dirty="0"/>
          </a:p>
          <a:p>
            <a:r>
              <a:rPr lang="nl-BE" dirty="0" err="1"/>
              <a:t>Thinglink</a:t>
            </a:r>
            <a:endParaRPr lang="nl-BE" dirty="0"/>
          </a:p>
          <a:p>
            <a:pPr lvl="1"/>
            <a:r>
              <a:rPr lang="nl-BE" dirty="0">
                <a:hlinkClick r:id="rId5"/>
              </a:rPr>
              <a:t>https://www.thinglink.com</a:t>
            </a:r>
            <a:r>
              <a:rPr lang="nl-BE" dirty="0"/>
              <a:t>  </a:t>
            </a:r>
          </a:p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ANIMATED INFOGRAPHICS</a:t>
            </a:r>
          </a:p>
        </p:txBody>
      </p:sp>
      <p:pic>
        <p:nvPicPr>
          <p:cNvPr id="5" name="Picture 2" descr="http://inspiredm.com/wp-content/uploads/2014/09/Visme-Infographi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5502"/>
            <a:ext cx="2160240" cy="56732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40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Infogr.am </a:t>
            </a:r>
          </a:p>
          <a:p>
            <a:pPr lvl="1"/>
            <a:r>
              <a:rPr lang="nl-BE" dirty="0">
                <a:hlinkClick r:id="rId2"/>
              </a:rPr>
              <a:t>https://infogr.am</a:t>
            </a:r>
            <a:endParaRPr lang="nl-BE" dirty="0"/>
          </a:p>
          <a:p>
            <a:r>
              <a:rPr lang="nl-BE" dirty="0"/>
              <a:t>Google </a:t>
            </a:r>
            <a:r>
              <a:rPr lang="nl-BE" dirty="0" err="1"/>
              <a:t>Charts</a:t>
            </a:r>
            <a:endParaRPr lang="nl-BE" dirty="0"/>
          </a:p>
          <a:p>
            <a:pPr lvl="1"/>
            <a:r>
              <a:rPr lang="nl-BE" dirty="0">
                <a:hlinkClick r:id="rId3"/>
              </a:rPr>
              <a:t>https://developers.google.com/chart/</a:t>
            </a:r>
            <a:r>
              <a:rPr lang="nl-BE" dirty="0"/>
              <a:t> </a:t>
            </a:r>
          </a:p>
          <a:p>
            <a:r>
              <a:rPr lang="nl-BE" dirty="0" err="1"/>
              <a:t>Jolicharts</a:t>
            </a:r>
            <a:endParaRPr lang="nl-BE" dirty="0"/>
          </a:p>
          <a:p>
            <a:pPr lvl="1"/>
            <a:r>
              <a:rPr lang="nl-BE" dirty="0">
                <a:hlinkClick r:id="rId4"/>
              </a:rPr>
              <a:t>http://www.jolicharts.com</a:t>
            </a:r>
            <a:r>
              <a:rPr lang="nl-BE" dirty="0"/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GRAFIEKEN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4538" t="25509" r="49087" b="4386"/>
          <a:stretch/>
        </p:blipFill>
        <p:spPr>
          <a:xfrm>
            <a:off x="4788024" y="846138"/>
            <a:ext cx="3766154" cy="45365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436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4259263" cy="4349079"/>
          </a:xfrm>
        </p:spPr>
        <p:txBody>
          <a:bodyPr>
            <a:normAutofit lnSpcReduction="10000"/>
          </a:bodyPr>
          <a:lstStyle/>
          <a:p>
            <a:r>
              <a:rPr lang="nl-BE" dirty="0" err="1"/>
              <a:t>Knoema</a:t>
            </a:r>
            <a:endParaRPr lang="nl-BE" dirty="0"/>
          </a:p>
          <a:p>
            <a:pPr lvl="1"/>
            <a:r>
              <a:rPr lang="nl-BE" sz="2800" dirty="0">
                <a:hlinkClick r:id="rId2"/>
              </a:rPr>
              <a:t>http://knoema.com</a:t>
            </a:r>
            <a:endParaRPr lang="nl-BE" sz="2800" dirty="0"/>
          </a:p>
          <a:p>
            <a:r>
              <a:rPr lang="nl-BE" dirty="0"/>
              <a:t>Tableau</a:t>
            </a:r>
          </a:p>
          <a:p>
            <a:pPr marL="576000" lvl="2" defTabSz="720000"/>
            <a:r>
              <a:rPr lang="nl-BE" sz="2800" u="sng" dirty="0">
                <a:hlinkClick r:id="rId3"/>
              </a:rPr>
              <a:t>http://www.tableau.com</a:t>
            </a:r>
            <a:endParaRPr lang="nl-BE" sz="2800" dirty="0"/>
          </a:p>
          <a:p>
            <a:endParaRPr lang="nl-BE" dirty="0"/>
          </a:p>
          <a:p>
            <a:endParaRPr lang="nl-BE" dirty="0"/>
          </a:p>
          <a:p>
            <a:pPr marL="288000" lvl="1" defTabSz="720000"/>
            <a:r>
              <a:rPr lang="nl-BE" sz="2800" dirty="0" err="1"/>
              <a:t>Grafana</a:t>
            </a:r>
            <a:r>
              <a:rPr lang="nl-BE" sz="2800" dirty="0"/>
              <a:t> (suggestie Mustafa)</a:t>
            </a:r>
          </a:p>
          <a:p>
            <a:pPr marL="288000" lvl="1" indent="0">
              <a:buNone/>
            </a:pPr>
            <a:r>
              <a:rPr lang="nl-BE" sz="2800" dirty="0">
                <a:hlinkClick r:id="rId4"/>
              </a:rPr>
              <a:t>https://grafana.com</a:t>
            </a:r>
            <a:r>
              <a:rPr lang="nl-BE" sz="2800" dirty="0"/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DATA VISUALISATIE</a:t>
            </a:r>
          </a:p>
        </p:txBody>
      </p:sp>
      <p:pic>
        <p:nvPicPr>
          <p:cNvPr id="1026" name="Picture 2" descr="https://upload.wikimedia.org/wikipedia/commons/c/c4/Scatter_plo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06662"/>
            <a:ext cx="4248025" cy="42480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04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0" y="1600201"/>
            <a:ext cx="4572000" cy="4349079"/>
          </a:xfrm>
        </p:spPr>
        <p:txBody>
          <a:bodyPr/>
          <a:lstStyle/>
          <a:p>
            <a:pPr lvl="1"/>
            <a:r>
              <a:rPr lang="nl-BE" sz="2800" dirty="0"/>
              <a:t>Timeline JS</a:t>
            </a:r>
          </a:p>
          <a:p>
            <a:pPr lvl="2"/>
            <a:r>
              <a:rPr lang="nl-BE" sz="2800" dirty="0">
                <a:hlinkClick r:id="rId2"/>
              </a:rPr>
              <a:t>http://timeline.knightlab.com</a:t>
            </a:r>
            <a:r>
              <a:rPr lang="nl-BE" sz="2800" dirty="0"/>
              <a:t>  </a:t>
            </a:r>
          </a:p>
          <a:p>
            <a:pPr lvl="1"/>
            <a:r>
              <a:rPr lang="nl-BE" sz="2800" dirty="0" err="1"/>
              <a:t>Tiki</a:t>
            </a:r>
            <a:r>
              <a:rPr lang="nl-BE" sz="2800" dirty="0"/>
              <a:t> </a:t>
            </a:r>
            <a:r>
              <a:rPr lang="nl-BE" sz="2800" dirty="0" err="1"/>
              <a:t>Toki</a:t>
            </a:r>
            <a:endParaRPr lang="nl-BE" sz="2800" dirty="0"/>
          </a:p>
          <a:p>
            <a:pPr lvl="2"/>
            <a:r>
              <a:rPr lang="nl-BE" sz="2800" dirty="0">
                <a:hlinkClick r:id="rId3"/>
              </a:rPr>
              <a:t>http://www.tiki-toki.com</a:t>
            </a:r>
            <a:r>
              <a:rPr lang="nl-BE" sz="2800" dirty="0"/>
              <a:t> </a:t>
            </a:r>
          </a:p>
          <a:p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270" t="29904" r="29080" b="13184"/>
          <a:stretch/>
        </p:blipFill>
        <p:spPr>
          <a:xfrm>
            <a:off x="4572000" y="1196752"/>
            <a:ext cx="4176464" cy="43563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TIJDSLIJN</a:t>
            </a:r>
          </a:p>
        </p:txBody>
      </p:sp>
    </p:spTree>
    <p:extLst>
      <p:ext uri="{BB962C8B-B14F-4D97-AF65-F5344CB8AC3E}">
        <p14:creationId xmlns:p14="http://schemas.microsoft.com/office/powerpoint/2010/main" val="3014518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Word </a:t>
            </a:r>
            <a:r>
              <a:rPr lang="nl-BE" dirty="0" err="1"/>
              <a:t>cloud</a:t>
            </a:r>
            <a:endParaRPr lang="nl-BE" dirty="0"/>
          </a:p>
          <a:p>
            <a:pPr lvl="1"/>
            <a:r>
              <a:rPr lang="nl-BE" dirty="0">
                <a:hlinkClick r:id="rId2"/>
              </a:rPr>
              <a:t>http://www.wordle.net</a:t>
            </a:r>
            <a:r>
              <a:rPr lang="nl-BE" dirty="0"/>
              <a:t> </a:t>
            </a:r>
          </a:p>
          <a:p>
            <a:r>
              <a:rPr lang="nl-BE" dirty="0"/>
              <a:t>CV</a:t>
            </a:r>
          </a:p>
          <a:p>
            <a:pPr lvl="1"/>
            <a:r>
              <a:rPr lang="nl-BE" dirty="0">
                <a:hlinkClick r:id="rId3"/>
              </a:rPr>
              <a:t>http://vizualize.me</a:t>
            </a:r>
            <a:r>
              <a:rPr lang="nl-BE" dirty="0"/>
              <a:t> </a:t>
            </a:r>
          </a:p>
          <a:p>
            <a:pPr lvl="1"/>
            <a:r>
              <a:rPr lang="nl-BE" dirty="0">
                <a:hlinkClick r:id="rId4"/>
              </a:rPr>
              <a:t>http://kinzaa.com</a:t>
            </a:r>
            <a:r>
              <a:rPr lang="nl-BE" dirty="0"/>
              <a:t> </a:t>
            </a:r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ANDERE</a:t>
            </a:r>
          </a:p>
        </p:txBody>
      </p:sp>
      <p:pic>
        <p:nvPicPr>
          <p:cNvPr id="3074" name="Picture 2" descr="https://upload.wikimedia.org/wikipedia/en/a/a5/TagCloudClou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68355"/>
            <a:ext cx="4896544" cy="32864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5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440"/>
            <a:ext cx="4032146" cy="5701707"/>
          </a:xfrm>
          <a:ln>
            <a:solidFill>
              <a:schemeClr val="accent1"/>
            </a:solidFill>
          </a:ln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8" y="271568"/>
            <a:ext cx="4011030" cy="56655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2788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>
                <a:solidFill>
                  <a:srgbClr val="0563C1"/>
                </a:solidFill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http://datavizcatalogue.com</a:t>
            </a:r>
            <a:endParaRPr lang="nl-BE" dirty="0">
              <a:solidFill>
                <a:srgbClr val="0563C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hlinkClick r:id="rId3"/>
              </a:rPr>
              <a:t>https://rsnijders.info/vakblog/inhoudsopgave/fotos-zoeken-en-hergebruiken/</a:t>
            </a:r>
            <a:endParaRPr lang="en-GB" dirty="0"/>
          </a:p>
          <a:p>
            <a:r>
              <a:rPr lang="en-GB" dirty="0">
                <a:hlinkClick r:id="rId4"/>
              </a:rPr>
              <a:t>https://www.dafont.com/</a:t>
            </a:r>
            <a:endParaRPr lang="en-GB" dirty="0"/>
          </a:p>
          <a:p>
            <a:r>
              <a:rPr lang="en-GB" dirty="0">
                <a:hlinkClick r:id="rId5"/>
              </a:rPr>
              <a:t>https://roundicons.com/vector-free-icons/</a:t>
            </a:r>
            <a:endParaRPr lang="en-GB" dirty="0"/>
          </a:p>
          <a:p>
            <a:r>
              <a:rPr lang="nl-BE" dirty="0">
                <a:solidFill>
                  <a:srgbClr val="0563C1"/>
                </a:solidFill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http://thenounproject.com</a:t>
            </a:r>
            <a:endParaRPr lang="nl-BE" dirty="0">
              <a:solidFill>
                <a:srgbClr val="0563C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dirty="0">
                <a:hlinkClick r:id="rId7"/>
              </a:rPr>
              <a:t>http://www.designinfographics.com</a:t>
            </a:r>
            <a:endParaRPr lang="nl-BE" dirty="0"/>
          </a:p>
          <a:p>
            <a:r>
              <a:rPr lang="nl-BE" dirty="0">
                <a:hlinkClick r:id="rId8"/>
              </a:rPr>
              <a:t>https://www.pinterest.com</a:t>
            </a:r>
            <a:r>
              <a:rPr lang="nl-BE" dirty="0"/>
              <a:t> </a:t>
            </a:r>
          </a:p>
          <a:p>
            <a:r>
              <a:rPr lang="nl-BE" dirty="0">
                <a:hlinkClick r:id="rId9"/>
              </a:rPr>
              <a:t>https://create.piktochart.com/gallery</a:t>
            </a:r>
            <a:r>
              <a:rPr lang="nl-BE" dirty="0"/>
              <a:t> </a:t>
            </a:r>
          </a:p>
          <a:p>
            <a:r>
              <a:rPr lang="nl-BE" dirty="0">
                <a:hlinkClick r:id="rId10"/>
              </a:rPr>
              <a:t>www.arteveldehogeschool.be/mediatheek/live/ws/?dl=faq&amp;id=88</a:t>
            </a:r>
            <a:r>
              <a:rPr lang="nl-BE" dirty="0"/>
              <a:t> </a:t>
            </a:r>
          </a:p>
          <a:p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INSPIRATIE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894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Liesbeth.devogelaere@arteveldehs</a:t>
            </a:r>
            <a:r>
              <a:rPr lang="nl-BE">
                <a:hlinkClick r:id="rId2"/>
              </a:rPr>
              <a:t>.be</a:t>
            </a:r>
            <a:r>
              <a:rPr lang="nl-BE"/>
              <a:t> </a:t>
            </a:r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46597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1. Verzamel je data</a:t>
            </a:r>
          </a:p>
          <a:p>
            <a:r>
              <a:rPr lang="nl-BE" dirty="0"/>
              <a:t>2. Analyseer wat je wil vertellen</a:t>
            </a:r>
          </a:p>
          <a:p>
            <a:r>
              <a:rPr lang="nl-BE" dirty="0"/>
              <a:t>3. Giet dit in een programma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</a:t>
            </a:r>
          </a:p>
        </p:txBody>
      </p:sp>
      <p:sp>
        <p:nvSpPr>
          <p:cNvPr id="8" name="Rechthoek 7"/>
          <p:cNvSpPr/>
          <p:nvPr/>
        </p:nvSpPr>
        <p:spPr>
          <a:xfrm>
            <a:off x="4845786" y="628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1400" dirty="0"/>
              <a:t>(bron: https://librariandesignshare.org)</a:t>
            </a:r>
          </a:p>
        </p:txBody>
      </p:sp>
      <p:pic>
        <p:nvPicPr>
          <p:cNvPr id="1026" name="Picture 2" descr="https://librariandesignshare.files.wordpress.com/2016/10/yir-2016-final.jpg?w=14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46138"/>
            <a:ext cx="3777454" cy="50348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3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Heel veel gratis programma’s online</a:t>
            </a:r>
          </a:p>
          <a:p>
            <a:r>
              <a:rPr lang="nl-BE" dirty="0"/>
              <a:t>Voor- en nadelen:</a:t>
            </a:r>
          </a:p>
          <a:p>
            <a:pPr lvl="1"/>
            <a:r>
              <a:rPr lang="nl-BE" dirty="0"/>
              <a:t>Gratis basisversie, betalen voor meer mogelijkheden of tijdelijke proefversie</a:t>
            </a:r>
          </a:p>
          <a:p>
            <a:pPr lvl="1"/>
            <a:r>
              <a:rPr lang="nl-BE" dirty="0"/>
              <a:t>Keuze sjablonen &amp; icoontjes</a:t>
            </a:r>
          </a:p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PROGRAMMA’S</a:t>
            </a:r>
          </a:p>
        </p:txBody>
      </p:sp>
      <p:sp>
        <p:nvSpPr>
          <p:cNvPr id="6" name="Rechthoek 5"/>
          <p:cNvSpPr/>
          <p:nvPr/>
        </p:nvSpPr>
        <p:spPr>
          <a:xfrm>
            <a:off x="3275856" y="6209102"/>
            <a:ext cx="4860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(bron: http://stephenslighthouse.com/2016/08/16/infographic-librarians-in-the-digital-age/)</a:t>
            </a:r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70608"/>
          <a:stretch/>
        </p:blipFill>
        <p:spPr>
          <a:xfrm>
            <a:off x="5148064" y="116632"/>
            <a:ext cx="2808312" cy="59175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244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834880" cy="4349079"/>
          </a:xfrm>
        </p:spPr>
        <p:txBody>
          <a:bodyPr>
            <a:normAutofit fontScale="85000" lnSpcReduction="10000"/>
          </a:bodyPr>
          <a:lstStyle/>
          <a:p>
            <a:r>
              <a:rPr lang="nl-NL" dirty="0">
                <a:hlinkClick r:id="rId3"/>
              </a:rPr>
              <a:t>http://piktochart.com</a:t>
            </a:r>
            <a:endParaRPr lang="nl-NL" dirty="0"/>
          </a:p>
          <a:p>
            <a:r>
              <a:rPr lang="nl-NL" dirty="0"/>
              <a:t>(Beperkt aantal gratis) sjablonen</a:t>
            </a:r>
          </a:p>
          <a:p>
            <a:r>
              <a:rPr lang="nl-NL" dirty="0"/>
              <a:t>Verschillende formaten: </a:t>
            </a:r>
            <a:r>
              <a:rPr lang="nl-NL" dirty="0" err="1"/>
              <a:t>infographic</a:t>
            </a:r>
            <a:r>
              <a:rPr lang="nl-NL" dirty="0"/>
              <a:t>, </a:t>
            </a:r>
            <a:r>
              <a:rPr lang="nl-NL" dirty="0" err="1"/>
              <a:t>printable</a:t>
            </a:r>
            <a:r>
              <a:rPr lang="nl-NL" dirty="0"/>
              <a:t> &amp; presentatie</a:t>
            </a:r>
          </a:p>
          <a:p>
            <a:r>
              <a:rPr lang="nl-NL" dirty="0"/>
              <a:t>Handig werken met panelen</a:t>
            </a:r>
          </a:p>
          <a:p>
            <a:r>
              <a:rPr lang="nl-NL" dirty="0"/>
              <a:t>Icoontjes per onderwerp doorzoekbaar</a:t>
            </a:r>
          </a:p>
          <a:p>
            <a:r>
              <a:rPr lang="nl-NL" dirty="0"/>
              <a:t>Tools: video’s, grafieken</a:t>
            </a:r>
          </a:p>
          <a:p>
            <a:r>
              <a:rPr lang="nl-NL" dirty="0"/>
              <a:t>Eigen foto’s uploaden</a:t>
            </a:r>
          </a:p>
          <a:p>
            <a:r>
              <a:rPr lang="nl-NL" dirty="0"/>
              <a:t>Opslaan als .</a:t>
            </a:r>
            <a:r>
              <a:rPr lang="nl-NL" dirty="0" err="1"/>
              <a:t>png</a:t>
            </a:r>
            <a:r>
              <a:rPr lang="nl-NL" dirty="0"/>
              <a:t> (.pdf in betalende versie)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PIKTOCHART</a:t>
            </a:r>
          </a:p>
        </p:txBody>
      </p:sp>
      <p:pic>
        <p:nvPicPr>
          <p:cNvPr id="1026" name="Picture 2" descr="A B2B infographic made using Piktocha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1628"/>
            <a:ext cx="2729161" cy="54583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GRATIS REGISTREREN</a:t>
            </a:r>
            <a:br>
              <a:rPr lang="nl-BE" dirty="0"/>
            </a:br>
            <a:endParaRPr lang="nl-BE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354"/>
          <a:stretch/>
        </p:blipFill>
        <p:spPr>
          <a:xfrm>
            <a:off x="608189" y="1268761"/>
            <a:ext cx="8212283" cy="44644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191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602632" cy="4349079"/>
          </a:xfrm>
        </p:spPr>
        <p:txBody>
          <a:bodyPr/>
          <a:lstStyle/>
          <a:p>
            <a:r>
              <a:rPr lang="nl-BE" dirty="0"/>
              <a:t>Kiezen uit 3 formaten: </a:t>
            </a:r>
            <a:r>
              <a:rPr lang="nl-NL" dirty="0" err="1"/>
              <a:t>infographic</a:t>
            </a:r>
            <a:r>
              <a:rPr lang="nl-NL" dirty="0"/>
              <a:t>, presentatie &amp; </a:t>
            </a:r>
            <a:r>
              <a:rPr lang="nl-NL" dirty="0" err="1"/>
              <a:t>printable</a:t>
            </a:r>
            <a:endParaRPr lang="nl-NL" dirty="0"/>
          </a:p>
          <a:p>
            <a:r>
              <a:rPr lang="nl-BE" dirty="0"/>
              <a:t>gratis templates die regelmatig veranderen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TEMPLATES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63888" y="1600201"/>
            <a:ext cx="819150" cy="3514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2896"/>
            <a:ext cx="4162425" cy="19526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5166892"/>
      </p:ext>
    </p:extLst>
  </p:cSld>
  <p:clrMapOvr>
    <a:masterClrMapping/>
  </p:clrMapOvr>
</p:sld>
</file>

<file path=ppt/theme/theme1.xml><?xml version="1.0" encoding="utf-8"?>
<a:theme xmlns:a="http://schemas.openxmlformats.org/drawingml/2006/main" name="Arteveldehogeschool">
  <a:themeElements>
    <a:clrScheme name="Arteveldehogeschool">
      <a:dk1>
        <a:sysClr val="windowText" lastClr="000000"/>
      </a:dk1>
      <a:lt1>
        <a:sysClr val="window" lastClr="FFFFFF"/>
      </a:lt1>
      <a:dk2>
        <a:srgbClr val="777777"/>
      </a:dk2>
      <a:lt2>
        <a:srgbClr val="DDDDDD"/>
      </a:lt2>
      <a:accent1>
        <a:srgbClr val="EE9900"/>
      </a:accent1>
      <a:accent2>
        <a:srgbClr val="BBCC00"/>
      </a:accent2>
      <a:accent3>
        <a:srgbClr val="CC0077"/>
      </a:accent3>
      <a:accent4>
        <a:srgbClr val="00AACC"/>
      </a:accent4>
      <a:accent5>
        <a:srgbClr val="AAAAAA"/>
      </a:accent5>
      <a:accent6>
        <a:srgbClr val="777777"/>
      </a:accent6>
      <a:hlink>
        <a:srgbClr val="0000FF"/>
      </a:hlink>
      <a:folHlink>
        <a:srgbClr val="800080"/>
      </a:folHlink>
    </a:clrScheme>
    <a:fontScheme name="Arteveldehogeschoo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ARTEV_powerpointsjabloon</Template>
  <TotalTime>3539</TotalTime>
  <Words>397</Words>
  <Application>Microsoft Office PowerPoint</Application>
  <PresentationFormat>Diavoorstelling (4:3)</PresentationFormat>
  <Paragraphs>136</Paragraphs>
  <Slides>41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Arteveldehogeschool</vt:lpstr>
      <vt:lpstr>Infographics 31 mei 2018</vt:lpstr>
      <vt:lpstr>PowerPoint-presentatie</vt:lpstr>
      <vt:lpstr>PowerPoint-presentatie</vt:lpstr>
      <vt:lpstr>PowerPoint-presentatie</vt:lpstr>
      <vt:lpstr>AAN DE SLAG</vt:lpstr>
      <vt:lpstr>PROGRAMMA’S</vt:lpstr>
      <vt:lpstr>PIKTOCHART</vt:lpstr>
      <vt:lpstr>GRATIS REGISTREREN </vt:lpstr>
      <vt:lpstr>TEMPLATES </vt:lpstr>
      <vt:lpstr>HANDIG WERKEN MET PANELEN </vt:lpstr>
      <vt:lpstr>AFBEELDINGEN </vt:lpstr>
      <vt:lpstr>ICOONTJES PER ONDERWERP </vt:lpstr>
      <vt:lpstr> UPLOADS </vt:lpstr>
      <vt:lpstr>ACHTERGROND </vt:lpstr>
      <vt:lpstr>TEKST </vt:lpstr>
      <vt:lpstr>TEKSTFRAMES </vt:lpstr>
      <vt:lpstr>TOOLS </vt:lpstr>
      <vt:lpstr>TOOLS: CHARTS </vt:lpstr>
      <vt:lpstr>TOOLS: KAARTEN </vt:lpstr>
      <vt:lpstr>TOOLS: VIDEO’S </vt:lpstr>
      <vt:lpstr>NIEUW: COLOUR SCHEME</vt:lpstr>
      <vt:lpstr>OPSLAAN </vt:lpstr>
      <vt:lpstr>AFPRINTEN</vt:lpstr>
      <vt:lpstr>KLAAR! </vt:lpstr>
      <vt:lpstr>DOWNLOAD </vt:lpstr>
      <vt:lpstr>PUBLICEER </vt:lpstr>
      <vt:lpstr>Lectuur</vt:lpstr>
      <vt:lpstr>VENNGAGE  </vt:lpstr>
      <vt:lpstr>EASEL.LY</vt:lpstr>
      <vt:lpstr>TIPS</vt:lpstr>
      <vt:lpstr>TIPS</vt:lpstr>
      <vt:lpstr>TIPS</vt:lpstr>
      <vt:lpstr>TIPS</vt:lpstr>
      <vt:lpstr>SOCIAL MEDIA</vt:lpstr>
      <vt:lpstr>ANIMATED INFOGRAPHICS</vt:lpstr>
      <vt:lpstr>GRAFIEKEN</vt:lpstr>
      <vt:lpstr>DATA VISUALISATIE</vt:lpstr>
      <vt:lpstr>TIJDSLIJN</vt:lpstr>
      <vt:lpstr>ANDERE</vt:lpstr>
      <vt:lpstr>INSPIRATIE</vt:lpstr>
      <vt:lpstr>Vragen?</vt:lpstr>
    </vt:vector>
  </TitlesOfParts>
  <Company>Arteveldehogeschool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Liesbeth De Vogelaere</dc:creator>
  <cp:lastModifiedBy>Liesbeth De Vogelaere</cp:lastModifiedBy>
  <cp:revision>155</cp:revision>
  <dcterms:created xsi:type="dcterms:W3CDTF">2015-03-02T10:15:08Z</dcterms:created>
  <dcterms:modified xsi:type="dcterms:W3CDTF">2018-06-06T08:51:49Z</dcterms:modified>
</cp:coreProperties>
</file>