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7" r:id="rId4"/>
    <p:sldId id="268" r:id="rId5"/>
    <p:sldId id="270" r:id="rId6"/>
    <p:sldId id="269" r:id="rId7"/>
    <p:sldId id="260" r:id="rId8"/>
    <p:sldId id="261" r:id="rId9"/>
    <p:sldId id="262" r:id="rId10"/>
    <p:sldId id="263" r:id="rId11"/>
  </p:sldIdLst>
  <p:sldSz cx="12188825" cy="6858000"/>
  <p:notesSz cx="6797675" cy="9926638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599" autoAdjust="0"/>
  </p:normalViewPr>
  <p:slideViewPr>
    <p:cSldViewPr>
      <p:cViewPr varScale="1">
        <p:scale>
          <a:sx n="110" d="100"/>
          <a:sy n="110" d="100"/>
        </p:scale>
        <p:origin x="114" y="12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66D14-5CD3-4EE9-88C1-E0E0745FC62F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CDD20F-CAB5-4F3D-801E-267BF0D45B7B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95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97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45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80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509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94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62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4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6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9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rije v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62EAD9-7313-4352-A34B-E634A10492E7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C041E-204D-45DB-AE00-84DB2FF0C6D1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17E5C-2583-4CB2-AD3B-6702C46CE7A5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5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7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B533B-F90F-4F9B-A5D4-3D47686AA61C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8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0F3EA-90CE-4E5A-81D1-30613A2D91A9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6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8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9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064BC-C299-4982-8575-0E9FE687D6BA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4B9DF-C999-4E28-8EF8-0EFEBA1D75BA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grpSp>
        <p:nvGrpSpPr>
          <p:cNvPr id="615" name="kader" descr="Afbeelding van va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e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e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e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e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e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e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71D7F-E1EA-4640-8E6B-E45DEB77ABC6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614" name="kader" descr="Afbeelding van va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e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e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rije v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e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rije v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e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e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rije v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e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rije v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48A747-FE5B-407B-AA5A-A4957B9C5E9C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EFDAAA-1B16-43E8-8F08-084664AE5AE3}" type="datetime1">
              <a:rPr lang="nl-NL" smtClean="0"/>
              <a:t>21-6-2022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at, binnen, zoogdier, wit&#10;&#10;Automatisch gegenereerde beschrijving">
            <a:extLst>
              <a:ext uri="{FF2B5EF4-FFF2-40B4-BE49-F238E27FC236}">
                <a16:creationId xmlns:a16="http://schemas.microsoft.com/office/drawing/2014/main" id="{510C8C75-440E-3EFA-1A56-847596046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260648"/>
            <a:ext cx="3240360" cy="34971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nl-NL" dirty="0"/>
              <a:t>Project Essen Leest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nl-NL" dirty="0"/>
              <a:t>Aanpak – uitwerking – uitdagingen - successen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En nog meer sfeer!!!</a:t>
            </a:r>
          </a:p>
        </p:txBody>
      </p:sp>
      <p:pic>
        <p:nvPicPr>
          <p:cNvPr id="5" name="Afbeelding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24D59483-BC37-C1A5-09FF-8C689F78E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756" y="1487411"/>
            <a:ext cx="2031690" cy="2708920"/>
          </a:xfrm>
          <a:prstGeom prst="rect">
            <a:avLst/>
          </a:prstGeom>
        </p:spPr>
      </p:pic>
      <p:pic>
        <p:nvPicPr>
          <p:cNvPr id="10" name="Afbeelding 9" descr="Afbeelding met persoon, binnen, muur, staand&#10;&#10;Automatisch gegenereerde beschrijving">
            <a:extLst>
              <a:ext uri="{FF2B5EF4-FFF2-40B4-BE49-F238E27FC236}">
                <a16:creationId xmlns:a16="http://schemas.microsoft.com/office/drawing/2014/main" id="{9F378123-F5F3-0EE6-9E63-D460E39116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4317531"/>
            <a:ext cx="1851670" cy="2468893"/>
          </a:xfrm>
          <a:prstGeom prst="rect">
            <a:avLst/>
          </a:prstGeom>
        </p:spPr>
      </p:pic>
      <p:pic>
        <p:nvPicPr>
          <p:cNvPr id="12" name="Afbeelding 11" descr="Afbeelding met tekst, persoon, elektronica, groep&#10;&#10;Automatisch gegenereerde beschrijving">
            <a:extLst>
              <a:ext uri="{FF2B5EF4-FFF2-40B4-BE49-F238E27FC236}">
                <a16:creationId xmlns:a16="http://schemas.microsoft.com/office/drawing/2014/main" id="{2E604AC5-E9A5-F520-0CD7-43CECE815A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4317531"/>
            <a:ext cx="3688458" cy="245405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7682732-839A-3B01-5E66-51786D313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28" y="274638"/>
            <a:ext cx="2459765" cy="1844824"/>
          </a:xfrm>
          <a:prstGeom prst="rect">
            <a:avLst/>
          </a:prstGeom>
        </p:spPr>
      </p:pic>
      <p:pic>
        <p:nvPicPr>
          <p:cNvPr id="20" name="Afbeelding 19" descr="Afbeelding met persoon, binnen, mensen, menigte&#10;&#10;Automatisch gegenereerde beschrijving">
            <a:extLst>
              <a:ext uri="{FF2B5EF4-FFF2-40B4-BE49-F238E27FC236}">
                <a16:creationId xmlns:a16="http://schemas.microsoft.com/office/drawing/2014/main" id="{76DAD095-A300-08C9-99D9-35801325C5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4337720"/>
            <a:ext cx="3096344" cy="2322258"/>
          </a:xfrm>
          <a:prstGeom prst="rect">
            <a:avLst/>
          </a:prstGeom>
        </p:spPr>
      </p:pic>
      <p:pic>
        <p:nvPicPr>
          <p:cNvPr id="8" name="Afbeelding 7" descr="Afbeelding met tekst, persoon, menigte&#10;&#10;Automatisch gegenereerde beschrijving">
            <a:extLst>
              <a:ext uri="{FF2B5EF4-FFF2-40B4-BE49-F238E27FC236}">
                <a16:creationId xmlns:a16="http://schemas.microsoft.com/office/drawing/2014/main" id="{9DC68088-6686-A2DB-0F3D-0066185A69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1916832"/>
            <a:ext cx="4032448" cy="3024336"/>
          </a:xfrm>
          <a:prstGeom prst="rect">
            <a:avLst/>
          </a:prstGeom>
        </p:spPr>
      </p:pic>
      <p:pic>
        <p:nvPicPr>
          <p:cNvPr id="24" name="Afbeelding 23" descr="Afbeelding met boom, buiten, transport, bestelwagen&#10;&#10;Automatisch gegenereerde beschrijving">
            <a:extLst>
              <a:ext uri="{FF2B5EF4-FFF2-40B4-BE49-F238E27FC236}">
                <a16:creationId xmlns:a16="http://schemas.microsoft.com/office/drawing/2014/main" id="{5E0B4BFC-F3FB-D6E6-52BC-B9F1859AAC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13" y="2119462"/>
            <a:ext cx="1437624" cy="1916832"/>
          </a:xfrm>
          <a:prstGeom prst="rect">
            <a:avLst/>
          </a:prstGeom>
        </p:spPr>
      </p:pic>
      <p:pic>
        <p:nvPicPr>
          <p:cNvPr id="28" name="Afbeelding 27" descr="Afbeelding met tekst, binnen, vloer, boek&#10;&#10;Automatisch gegenereerde beschrijving">
            <a:extLst>
              <a:ext uri="{FF2B5EF4-FFF2-40B4-BE49-F238E27FC236}">
                <a16:creationId xmlns:a16="http://schemas.microsoft.com/office/drawing/2014/main" id="{B2919AF4-673B-50DF-4482-415325CBC9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717" y="2492896"/>
            <a:ext cx="1005576" cy="1340768"/>
          </a:xfrm>
          <a:prstGeom prst="rect">
            <a:avLst/>
          </a:prstGeom>
        </p:spPr>
      </p:pic>
      <p:pic>
        <p:nvPicPr>
          <p:cNvPr id="32" name="Afbeelding 31" descr="Afbeelding met tekst, binnen, vloer, plank&#10;&#10;Automatisch gegenereerde beschrijving">
            <a:extLst>
              <a:ext uri="{FF2B5EF4-FFF2-40B4-BE49-F238E27FC236}">
                <a16:creationId xmlns:a16="http://schemas.microsoft.com/office/drawing/2014/main" id="{1CD93C64-85FC-94D4-337E-212BC7598E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35" y="2309973"/>
            <a:ext cx="2179476" cy="16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Omkadering project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/>
              <a:t>LOS (lezen op school) project Vlaamse Overheid</a:t>
            </a:r>
          </a:p>
          <a:p>
            <a:pPr rtl="0"/>
            <a:r>
              <a:rPr lang="nl-NL" dirty="0"/>
              <a:t>Start stuurgroep en trekkersgroep en aanwerving projectmedewerker</a:t>
            </a:r>
          </a:p>
          <a:p>
            <a:pPr rtl="0"/>
            <a:r>
              <a:rPr lang="nl-NL" dirty="0"/>
              <a:t>Bib luik (collectievorming/ praktische uitwerking</a:t>
            </a:r>
          </a:p>
          <a:p>
            <a:pPr rtl="0"/>
            <a:r>
              <a:rPr lang="nl-NL" dirty="0"/>
              <a:t>Onderwijskundig luik: CEGO: leestoetsen (3) – leesplannen –coaching </a:t>
            </a:r>
          </a:p>
          <a:p>
            <a:pPr rtl="0"/>
            <a:r>
              <a:rPr lang="nl-NL" dirty="0" err="1"/>
              <a:t>Leesbevorderend</a:t>
            </a:r>
            <a:r>
              <a:rPr lang="nl-NL" dirty="0"/>
              <a:t> luik: bijkomende activiteiten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Bib luik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4CD481-D618-1D9E-0AF4-EBA6B849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Startsituatie: 7 scholen – 7 verschillende situaties</a:t>
            </a:r>
          </a:p>
          <a:p>
            <a:r>
              <a:rPr lang="nl-BE" dirty="0"/>
              <a:t>Doel: Kwalitatieve collectie – </a:t>
            </a:r>
            <a:r>
              <a:rPr lang="nl-BE" dirty="0" err="1"/>
              <a:t>zelfuitleen</a:t>
            </a:r>
            <a:r>
              <a:rPr lang="nl-BE" dirty="0"/>
              <a:t> – lidkaart</a:t>
            </a:r>
          </a:p>
          <a:p>
            <a:r>
              <a:rPr lang="nl-BE" dirty="0"/>
              <a:t>Praktisch: samenwerkingsnota – verzekeringsnota – inschrijvingsprocedure GDPR</a:t>
            </a:r>
          </a:p>
          <a:p>
            <a:r>
              <a:rPr lang="nl-BE" dirty="0"/>
              <a:t>Aankoop/plaatsing scanunits</a:t>
            </a:r>
          </a:p>
          <a:p>
            <a:r>
              <a:rPr lang="nl-BE" dirty="0"/>
              <a:t>Draaiboek gebruik scanners/posters met belangrijke nummers/mail</a:t>
            </a:r>
          </a:p>
          <a:p>
            <a:r>
              <a:rPr lang="nl-BE" dirty="0"/>
              <a:t>Klantenservice/begeleiding/opleiding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Kwalitatieve collectie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D8E7A0-4846-4282-8ED3-499DD1743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252519" cy="4267200"/>
          </a:xfrm>
        </p:spPr>
        <p:txBody>
          <a:bodyPr/>
          <a:lstStyle/>
          <a:p>
            <a:r>
              <a:rPr lang="nl-BE" dirty="0"/>
              <a:t>Beginsituatie in kaart gebracht</a:t>
            </a:r>
          </a:p>
          <a:p>
            <a:r>
              <a:rPr lang="nl-BE" dirty="0"/>
              <a:t>Afvoer</a:t>
            </a:r>
          </a:p>
          <a:p>
            <a:r>
              <a:rPr lang="nl-BE" dirty="0"/>
              <a:t>Verdeling grote wisselcollectie onder de 7 scholen</a:t>
            </a:r>
          </a:p>
          <a:p>
            <a:r>
              <a:rPr lang="nl-BE" dirty="0"/>
              <a:t>40 000 euro boekenbudget : inspraak LK en LL</a:t>
            </a:r>
          </a:p>
          <a:p>
            <a:r>
              <a:rPr lang="nl-BE" dirty="0"/>
              <a:t>School per school eigen collectie naar bib: na tweede kwaliteitstoetsing boeken </a:t>
            </a:r>
            <a:r>
              <a:rPr lang="nl-BE" dirty="0" err="1"/>
              <a:t>plankklaar</a:t>
            </a:r>
            <a:r>
              <a:rPr lang="nl-BE" dirty="0"/>
              <a:t> maken</a:t>
            </a:r>
          </a:p>
          <a:p>
            <a:r>
              <a:rPr lang="nl-BE" dirty="0"/>
              <a:t>School per school: nieuwe aankopen op basis van beginsituatie, inspraak en totaal budget (weging per leerling)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692DF-0B02-20A8-BF26-020C1867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Lezen in de schoolbib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7AFBEE-7F11-6829-90E5-16533362B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7956375" cy="4267200"/>
          </a:xfrm>
        </p:spPr>
        <p:txBody>
          <a:bodyPr/>
          <a:lstStyle/>
          <a:p>
            <a:r>
              <a:rPr lang="nl-BE" dirty="0"/>
              <a:t>1 kaartje: toegang tot schoolbib en </a:t>
            </a:r>
            <a:r>
              <a:rPr lang="nl-BE" dirty="0" err="1"/>
              <a:t>hoofdbib</a:t>
            </a:r>
            <a:endParaRPr lang="nl-BE" dirty="0"/>
          </a:p>
          <a:p>
            <a:r>
              <a:rPr lang="nl-BE" dirty="0"/>
              <a:t>Tot 20 boeken per kind</a:t>
            </a:r>
          </a:p>
          <a:p>
            <a:r>
              <a:rPr lang="nl-BE" dirty="0"/>
              <a:t>28 dagen leentermijn, 2 keer verlengen (ouders – Lk – bib)</a:t>
            </a:r>
          </a:p>
          <a:p>
            <a:r>
              <a:rPr lang="nl-BE" dirty="0"/>
              <a:t>School: praktische organisatie – onderhoud lokaal</a:t>
            </a:r>
          </a:p>
          <a:p>
            <a:r>
              <a:rPr lang="nl-BE" dirty="0"/>
              <a:t>Bib: collectie – lidmaatschappen – leesbevordering</a:t>
            </a:r>
          </a:p>
          <a:p>
            <a:r>
              <a:rPr lang="nl-BE" dirty="0"/>
              <a:t> Leerkrachtenkaart: 25 boeken voor 3 maanden 		</a:t>
            </a:r>
            <a:r>
              <a:rPr lang="nl-BE" dirty="0" err="1"/>
              <a:t>leesondersteunend</a:t>
            </a:r>
            <a:r>
              <a:rPr lang="nl-BE" dirty="0"/>
              <a:t> – mini wisselcollectie</a:t>
            </a:r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C397DB0-E02F-0658-EF94-D93D31DC1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83200" y="2084428"/>
            <a:ext cx="2492896" cy="18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Uitdagingen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BE78EF8-94C1-4EAA-F491-FFD4905C0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108503" cy="4267200"/>
          </a:xfrm>
        </p:spPr>
        <p:txBody>
          <a:bodyPr/>
          <a:lstStyle/>
          <a:p>
            <a:r>
              <a:rPr lang="nl-BE" dirty="0"/>
              <a:t>Budget materiaal eigen collectie scholen </a:t>
            </a:r>
            <a:r>
              <a:rPr lang="nl-BE" dirty="0" err="1"/>
              <a:t>plankklaar</a:t>
            </a:r>
            <a:r>
              <a:rPr lang="nl-BE" dirty="0"/>
              <a:t> te maken</a:t>
            </a:r>
          </a:p>
          <a:p>
            <a:r>
              <a:rPr lang="nl-BE" dirty="0"/>
              <a:t>Meerwerk voor medewerkers jeugdteam</a:t>
            </a:r>
          </a:p>
          <a:p>
            <a:r>
              <a:rPr lang="nl-BE" dirty="0"/>
              <a:t>1 kaartje voor school en </a:t>
            </a:r>
            <a:r>
              <a:rPr lang="nl-BE" dirty="0" err="1"/>
              <a:t>hoofdbib</a:t>
            </a:r>
            <a:endParaRPr lang="nl-BE" dirty="0"/>
          </a:p>
          <a:p>
            <a:r>
              <a:rPr lang="nl-BE" dirty="0"/>
              <a:t>Boetesysteem school </a:t>
            </a:r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 err="1"/>
              <a:t>hoofdbib</a:t>
            </a:r>
            <a:endParaRPr lang="nl-BE" dirty="0"/>
          </a:p>
          <a:p>
            <a:r>
              <a:rPr lang="nl-BE" dirty="0"/>
              <a:t>Extra budget in </a:t>
            </a:r>
            <a:r>
              <a:rPr lang="nl-BE" dirty="0" err="1"/>
              <a:t>bibwerking</a:t>
            </a:r>
            <a:r>
              <a:rPr lang="nl-BE" dirty="0"/>
              <a:t> nodig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err="1"/>
              <a:t>Leesbevorderende</a:t>
            </a:r>
            <a:r>
              <a:rPr lang="nl-NL" dirty="0"/>
              <a:t> initiatieven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2" y="1700808"/>
            <a:ext cx="8676455" cy="4471393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‘lees een boek op je handdoek’</a:t>
            </a:r>
          </a:p>
          <a:p>
            <a:pPr rtl="0"/>
            <a:r>
              <a:rPr lang="nl-NL" dirty="0"/>
              <a:t>flyer bij afgifte kaartje voor bestemming bib</a:t>
            </a:r>
          </a:p>
          <a:p>
            <a:pPr rtl="0"/>
            <a:r>
              <a:rPr lang="nl-NL" dirty="0"/>
              <a:t>flyer leesjury</a:t>
            </a:r>
          </a:p>
          <a:p>
            <a:pPr rtl="0"/>
            <a:r>
              <a:rPr lang="nl-NL" dirty="0"/>
              <a:t>1 verteltheater per leerjaar (verhaal van Marc De Bel)</a:t>
            </a:r>
          </a:p>
          <a:p>
            <a:pPr rtl="0"/>
            <a:r>
              <a:rPr lang="nl-NL" dirty="0"/>
              <a:t>verhalenwandeling maart-april-mei</a:t>
            </a:r>
          </a:p>
          <a:p>
            <a:pPr rtl="0"/>
            <a:r>
              <a:rPr lang="nl-NL" dirty="0" err="1"/>
              <a:t>vertelweb</a:t>
            </a:r>
            <a:endParaRPr lang="nl-NL" dirty="0"/>
          </a:p>
          <a:p>
            <a:pPr rtl="0"/>
            <a:r>
              <a:rPr lang="nl-NL" dirty="0"/>
              <a:t>2 workshops ouderbetrokkenheid</a:t>
            </a:r>
          </a:p>
          <a:p>
            <a:pPr rtl="0"/>
            <a:r>
              <a:rPr lang="nl-NL" dirty="0"/>
              <a:t>Gemeenschappelijke PV Daniëlle Daniels (104 leerkrachten)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sfeerbeeldjes</a:t>
            </a:r>
          </a:p>
        </p:txBody>
      </p:sp>
      <p:pic>
        <p:nvPicPr>
          <p:cNvPr id="4" name="Afbeelding 3" descr="Afbeelding met persoon, zaal, menigte, auditorium&#10;&#10;Automatisch gegenereerde beschrijving">
            <a:extLst>
              <a:ext uri="{FF2B5EF4-FFF2-40B4-BE49-F238E27FC236}">
                <a16:creationId xmlns:a16="http://schemas.microsoft.com/office/drawing/2014/main" id="{67B720C0-AC7C-D754-6AB5-1E5591ABB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4293096"/>
            <a:ext cx="3571539" cy="2376264"/>
          </a:xfrm>
          <a:prstGeom prst="rect">
            <a:avLst/>
          </a:prstGeom>
        </p:spPr>
      </p:pic>
      <p:pic>
        <p:nvPicPr>
          <p:cNvPr id="6" name="Afbeelding 5" descr="Afbeelding met tekst, plafond, binnen, vloer&#10;&#10;Automatisch gegenereerde beschrijving">
            <a:extLst>
              <a:ext uri="{FF2B5EF4-FFF2-40B4-BE49-F238E27FC236}">
                <a16:creationId xmlns:a16="http://schemas.microsoft.com/office/drawing/2014/main" id="{30F8675F-A666-B836-D837-348D3D6F8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2434805"/>
            <a:ext cx="2980257" cy="1988390"/>
          </a:xfrm>
          <a:prstGeom prst="rect">
            <a:avLst/>
          </a:prstGeom>
        </p:spPr>
      </p:pic>
      <p:pic>
        <p:nvPicPr>
          <p:cNvPr id="14" name="Afbeelding 13" descr="Afbeelding met tekst, binnen, muur, persoon&#10;&#10;Automatisch gegenereerde beschrijving">
            <a:extLst>
              <a:ext uri="{FF2B5EF4-FFF2-40B4-BE49-F238E27FC236}">
                <a16:creationId xmlns:a16="http://schemas.microsoft.com/office/drawing/2014/main" id="{70075DB9-BDA4-B661-6F5F-CAC6C980DB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700808"/>
            <a:ext cx="3131840" cy="2348880"/>
          </a:xfrm>
          <a:prstGeom prst="rect">
            <a:avLst/>
          </a:prstGeom>
        </p:spPr>
      </p:pic>
      <p:pic>
        <p:nvPicPr>
          <p:cNvPr id="16" name="Afbeelding 15" descr="Afbeelding met tekst, binnen, muur&#10;&#10;Automatisch gegenereerde beschrijving">
            <a:extLst>
              <a:ext uri="{FF2B5EF4-FFF2-40B4-BE49-F238E27FC236}">
                <a16:creationId xmlns:a16="http://schemas.microsoft.com/office/drawing/2014/main" id="{219787A7-F0D9-F06E-DEAD-5163B0430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4481735"/>
            <a:ext cx="1782199" cy="2376265"/>
          </a:xfrm>
          <a:prstGeom prst="rect">
            <a:avLst/>
          </a:prstGeom>
        </p:spPr>
      </p:pic>
      <p:pic>
        <p:nvPicPr>
          <p:cNvPr id="18" name="Afbeelding 17" descr="Afbeelding met tekst, vloer, binnen, muur&#10;&#10;Automatisch gegenereerde beschrijving">
            <a:extLst>
              <a:ext uri="{FF2B5EF4-FFF2-40B4-BE49-F238E27FC236}">
                <a16:creationId xmlns:a16="http://schemas.microsoft.com/office/drawing/2014/main" id="{FE533F57-6ED3-B4CC-D6F7-5B07A5AA0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6" y="1700808"/>
            <a:ext cx="1826104" cy="2434805"/>
          </a:xfrm>
          <a:prstGeom prst="rect">
            <a:avLst/>
          </a:prstGeom>
        </p:spPr>
      </p:pic>
      <p:pic>
        <p:nvPicPr>
          <p:cNvPr id="20" name="Afbeelding 19" descr="Afbeelding met tekst, binnen, plafond, bibliotheek&#10;&#10;Automatisch gegenereerde beschrijving">
            <a:extLst>
              <a:ext uri="{FF2B5EF4-FFF2-40B4-BE49-F238E27FC236}">
                <a16:creationId xmlns:a16="http://schemas.microsoft.com/office/drawing/2014/main" id="{31ADB344-F2A9-5768-9791-29F046920C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859" y="1707823"/>
            <a:ext cx="2971202" cy="2228402"/>
          </a:xfrm>
          <a:prstGeom prst="rect">
            <a:avLst/>
          </a:prstGeom>
        </p:spPr>
      </p:pic>
      <p:pic>
        <p:nvPicPr>
          <p:cNvPr id="22" name="Afbeelding 21" descr="Afbeelding met tekst, binnen, vloer, slaapkamer&#10;&#10;Automatisch gegenereerde beschrijving">
            <a:extLst>
              <a:ext uri="{FF2B5EF4-FFF2-40B4-BE49-F238E27FC236}">
                <a16:creationId xmlns:a16="http://schemas.microsoft.com/office/drawing/2014/main" id="{EA73F648-C737-DF46-F77A-6F8D1872E4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4481735"/>
            <a:ext cx="1694725" cy="2259633"/>
          </a:xfrm>
          <a:prstGeom prst="rect">
            <a:avLst/>
          </a:prstGeom>
        </p:spPr>
      </p:pic>
      <p:pic>
        <p:nvPicPr>
          <p:cNvPr id="24" name="Afbeelding 23" descr="Afbeelding met tekst, binnen, boek, plank&#10;&#10;Automatisch gegenereerde beschrijving">
            <a:extLst>
              <a:ext uri="{FF2B5EF4-FFF2-40B4-BE49-F238E27FC236}">
                <a16:creationId xmlns:a16="http://schemas.microsoft.com/office/drawing/2014/main" id="{F3A50770-C1F7-589D-A92C-CE7486834D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97" y="4549971"/>
            <a:ext cx="2921863" cy="21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vloer, vrouw&#10;&#10;Automatisch gegenereerde beschrijving">
            <a:extLst>
              <a:ext uri="{FF2B5EF4-FFF2-40B4-BE49-F238E27FC236}">
                <a16:creationId xmlns:a16="http://schemas.microsoft.com/office/drawing/2014/main" id="{30B24EED-C4BC-55DB-72C0-77CC096B3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4181765"/>
            <a:ext cx="1717101" cy="22894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92DA9C-D842-7E27-A3BC-4CB008732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72" y="3457859"/>
            <a:ext cx="3995936" cy="2996952"/>
          </a:xfrm>
          <a:prstGeom prst="rect">
            <a:avLst/>
          </a:prstGeom>
        </p:spPr>
      </p:pic>
      <p:pic>
        <p:nvPicPr>
          <p:cNvPr id="7" name="Afbeelding 6" descr="Afbeelding met persoon, binnen, staand, poseren&#10;&#10;Automatisch gegenereerde beschrijving">
            <a:extLst>
              <a:ext uri="{FF2B5EF4-FFF2-40B4-BE49-F238E27FC236}">
                <a16:creationId xmlns:a16="http://schemas.microsoft.com/office/drawing/2014/main" id="{7EE952C5-51CE-BD7B-6E70-5BCC97C07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9881"/>
            <a:ext cx="2707816" cy="1800803"/>
          </a:xfrm>
          <a:prstGeom prst="rect">
            <a:avLst/>
          </a:prstGeom>
        </p:spPr>
      </p:pic>
      <p:pic>
        <p:nvPicPr>
          <p:cNvPr id="9" name="Afbeelding 8" descr="Afbeelding met tekst, binnen, baby, persoon&#10;&#10;Automatisch gegenereerde beschrijving">
            <a:extLst>
              <a:ext uri="{FF2B5EF4-FFF2-40B4-BE49-F238E27FC236}">
                <a16:creationId xmlns:a16="http://schemas.microsoft.com/office/drawing/2014/main" id="{E5D86BC2-A236-ED59-1C2C-F3792EC60C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5994" y="3109627"/>
            <a:ext cx="3798365" cy="2996952"/>
          </a:xfrm>
          <a:prstGeom prst="rect">
            <a:avLst/>
          </a:prstGeom>
        </p:spPr>
      </p:pic>
      <p:pic>
        <p:nvPicPr>
          <p:cNvPr id="11" name="Afbeelding 10" descr="Afbeelding met tekst, vloer, persoon, binnen&#10;&#10;Automatisch gegenereerde beschrijving">
            <a:extLst>
              <a:ext uri="{FF2B5EF4-FFF2-40B4-BE49-F238E27FC236}">
                <a16:creationId xmlns:a16="http://schemas.microsoft.com/office/drawing/2014/main" id="{72DB7405-B10C-9FAF-E341-44DB47A162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72" y="787397"/>
            <a:ext cx="3203848" cy="2402886"/>
          </a:xfrm>
          <a:prstGeom prst="rect">
            <a:avLst/>
          </a:prstGeom>
        </p:spPr>
      </p:pic>
      <p:pic>
        <p:nvPicPr>
          <p:cNvPr id="13" name="Afbeelding 12" descr="Afbeelding met tekst, binnen, persoon, klein&#10;&#10;Automatisch gegenereerde beschrijving">
            <a:extLst>
              <a:ext uri="{FF2B5EF4-FFF2-40B4-BE49-F238E27FC236}">
                <a16:creationId xmlns:a16="http://schemas.microsoft.com/office/drawing/2014/main" id="{3C430DB2-5362-06E8-286F-10DA73BD45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5" y="5022502"/>
            <a:ext cx="1979712" cy="1484784"/>
          </a:xfrm>
          <a:prstGeom prst="rect">
            <a:avLst/>
          </a:prstGeom>
        </p:spPr>
      </p:pic>
      <p:pic>
        <p:nvPicPr>
          <p:cNvPr id="15" name="Afbeelding 14" descr="Afbeelding met tekst, slaapkamer&#10;&#10;Automatisch gegenereerde beschrijving">
            <a:extLst>
              <a:ext uri="{FF2B5EF4-FFF2-40B4-BE49-F238E27FC236}">
                <a16:creationId xmlns:a16="http://schemas.microsoft.com/office/drawing/2014/main" id="{0C73FF79-06DD-6549-DB03-FF62CD2CBF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3648" cy="2204864"/>
          </a:xfrm>
          <a:prstGeom prst="rect">
            <a:avLst/>
          </a:prstGeom>
        </p:spPr>
      </p:pic>
      <p:pic>
        <p:nvPicPr>
          <p:cNvPr id="17" name="Afbeelding 16" descr="Afbeelding met persoon, binnen, huiskat&#10;&#10;Automatisch gegenereerde beschrijving">
            <a:extLst>
              <a:ext uri="{FF2B5EF4-FFF2-40B4-BE49-F238E27FC236}">
                <a16:creationId xmlns:a16="http://schemas.microsoft.com/office/drawing/2014/main" id="{2A1BFCB2-EB14-8D4F-CAA0-0C26DB0B7C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3068960"/>
            <a:ext cx="1347683" cy="1010762"/>
          </a:xfrm>
          <a:prstGeom prst="rect">
            <a:avLst/>
          </a:prstGeom>
        </p:spPr>
      </p:pic>
      <p:pic>
        <p:nvPicPr>
          <p:cNvPr id="19" name="Afbeelding 18" descr="Afbeelding met tekst, persoon, binnen, familie&#10;&#10;Automatisch gegenereerde beschrijving">
            <a:extLst>
              <a:ext uri="{FF2B5EF4-FFF2-40B4-BE49-F238E27FC236}">
                <a16:creationId xmlns:a16="http://schemas.microsoft.com/office/drawing/2014/main" id="{3D237776-C53F-576C-67D6-39DC9E54F5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27" y="1221148"/>
            <a:ext cx="1869265" cy="1401949"/>
          </a:xfrm>
          <a:prstGeom prst="rect">
            <a:avLst/>
          </a:prstGeom>
        </p:spPr>
      </p:pic>
      <p:pic>
        <p:nvPicPr>
          <p:cNvPr id="21" name="Afbeelding 20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49FD059E-5F17-33C2-DABC-8F0DAB599F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6369" y="665974"/>
            <a:ext cx="2195736" cy="1646802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15312660-A4E3-2F7E-1D2D-22C29774ABA8}"/>
              </a:ext>
            </a:extLst>
          </p:cNvPr>
          <p:cNvSpPr txBox="1"/>
          <p:nvPr/>
        </p:nvSpPr>
        <p:spPr>
          <a:xfrm>
            <a:off x="1699201" y="260648"/>
            <a:ext cx="30990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BE" sz="2400" dirty="0"/>
              <a:t>En nog meer sfeer…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olbo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9_TF02804846_TF02804846" id="{C94990DC-43D7-4EDA-AD9F-2CC864971898}" vid="{43BD6323-6600-4C9E-A44A-05BED6317C3C}"/>
    </a:ext>
  </a:extLst>
</a:theme>
</file>

<file path=ppt/theme/theme2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Schoolbordpresentatie voor het onderwijs (breedbeeld)</Template>
  <TotalTime>0</TotalTime>
  <Words>306</Words>
  <Application>Microsoft Office PowerPoint</Application>
  <PresentationFormat>Aangepast</PresentationFormat>
  <Paragraphs>58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Consolas</vt:lpstr>
      <vt:lpstr>Corbel</vt:lpstr>
      <vt:lpstr>Schoolbord 16x9</vt:lpstr>
      <vt:lpstr>Project Essen Leest</vt:lpstr>
      <vt:lpstr>Omkadering project</vt:lpstr>
      <vt:lpstr>Bib luik</vt:lpstr>
      <vt:lpstr>Kwalitatieve collectie</vt:lpstr>
      <vt:lpstr>Lezen in de schoolbib</vt:lpstr>
      <vt:lpstr>Uitdagingen</vt:lpstr>
      <vt:lpstr>Leesbevorderende initiatieven</vt:lpstr>
      <vt:lpstr>sfeerbeeldjes</vt:lpstr>
      <vt:lpstr>PowerPoint-presentatie</vt:lpstr>
      <vt:lpstr>En nog meer sfeer!!!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Essen Leest</dc:title>
  <dc:creator>Aagje Meurisse</dc:creator>
  <cp:lastModifiedBy>Aagje Meurisse</cp:lastModifiedBy>
  <cp:revision>3</cp:revision>
  <cp:lastPrinted>2022-06-21T07:14:11Z</cp:lastPrinted>
  <dcterms:created xsi:type="dcterms:W3CDTF">2022-06-02T10:37:06Z</dcterms:created>
  <dcterms:modified xsi:type="dcterms:W3CDTF">2022-06-21T07:28:35Z</dcterms:modified>
</cp:coreProperties>
</file>