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16"/>
    <p:sldId id="257" r:id="rId17"/>
    <p:sldId id="258" r:id="rId18"/>
    <p:sldId id="259" r:id="rId19"/>
    <p:sldId id="260" r:id="rId20"/>
    <p:sldId id="261" r:id="rId21"/>
    <p:sldId id="262" r:id="rId22"/>
    <p:sldId id="263" r:id="rId2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HK Grotesk Medium" charset="1" panose="00000600000000000000"/>
      <p:regular r:id="rId10"/>
    </p:embeddedFont>
    <p:embeddedFont>
      <p:font typeface="HK Grotesk Medium Bold" charset="1" panose="00000700000000000000"/>
      <p:regular r:id="rId11"/>
    </p:embeddedFont>
    <p:embeddedFont>
      <p:font typeface="HK Grotesk Medium Italics" charset="1" panose="00000600000000000000"/>
      <p:regular r:id="rId12"/>
    </p:embeddedFont>
    <p:embeddedFont>
      <p:font typeface="HK Grotesk Medium Bold Italics" charset="1" panose="00000700000000000000"/>
      <p:regular r:id="rId13"/>
    </p:embeddedFont>
    <p:embeddedFont>
      <p:font typeface="Gatwick Bold" charset="1" panose="00000800000000000000"/>
      <p:regular r:id="rId14"/>
    </p:embeddedFont>
    <p:embeddedFont>
      <p:font typeface="Gatwick Bold Bold" charset="1" panose="000009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Geweldig! We gaan eraan beginnen. Ik ben Zarissa Windzak, mama van twee jongens, schrijver, communicatiemedewerker. En daarnaast ga ik helemaal los met mijn eigen bedrijf Cargo Confetti.</a:t>
            </a:r>
          </a:p>
          <a:p>
            <a:r>
              <a:rPr lang="en-US"/>
              <a:t/>
            </a:r>
          </a:p>
          <a:p>
            <a:r>
              <a:rPr lang="en-US"/>
              <a:t>Cargo Confetti is een inclusieve webshop, waar ik speelgoed en kinderboeken aanbied. -</a:t>
            </a:r>
          </a:p>
          <a:p>
            <a:r>
              <a:rPr lang="en-US"/>
              <a:t>Op zich niets nieuw hé. Bol.com en Dreamland doen dat ook. Dus wat maakt mijn webshop anders dan de rest?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0682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991121" y="468464"/>
            <a:ext cx="7873505" cy="9420915"/>
            <a:chOff x="0" y="0"/>
            <a:chExt cx="3663950" cy="4384040"/>
          </a:xfrm>
        </p:grpSpPr>
        <p:sp>
          <p:nvSpPr>
            <p:cNvPr name="Freeform 3" id="3"/>
            <p:cNvSpPr/>
            <p:nvPr/>
          </p:nvSpPr>
          <p:spPr>
            <a:xfrm>
              <a:off x="31750" y="31750"/>
              <a:ext cx="3600450" cy="4319270"/>
            </a:xfrm>
            <a:custGeom>
              <a:avLst/>
              <a:gdLst/>
              <a:ahLst/>
              <a:cxnLst/>
              <a:rect r="r" b="b" t="t" l="l"/>
              <a:pathLst>
                <a:path h="4319270" w="3600450">
                  <a:moveTo>
                    <a:pt x="3600450" y="3959860"/>
                  </a:moveTo>
                  <a:cubicBezTo>
                    <a:pt x="3600450" y="4159250"/>
                    <a:pt x="3439160" y="4319270"/>
                    <a:pt x="3241040" y="4319270"/>
                  </a:cubicBezTo>
                  <a:lnTo>
                    <a:pt x="359410" y="4319270"/>
                  </a:lnTo>
                  <a:cubicBezTo>
                    <a:pt x="160020" y="4319270"/>
                    <a:pt x="0" y="4157980"/>
                    <a:pt x="0" y="3959860"/>
                  </a:cubicBezTo>
                  <a:lnTo>
                    <a:pt x="0" y="359410"/>
                  </a:lnTo>
                  <a:cubicBezTo>
                    <a:pt x="0" y="160020"/>
                    <a:pt x="161290" y="0"/>
                    <a:pt x="359410" y="0"/>
                  </a:cubicBezTo>
                  <a:lnTo>
                    <a:pt x="3239770" y="0"/>
                  </a:lnTo>
                  <a:cubicBezTo>
                    <a:pt x="3439160" y="0"/>
                    <a:pt x="3599180" y="161290"/>
                    <a:pt x="3599180" y="359410"/>
                  </a:cubicBezTo>
                  <a:lnTo>
                    <a:pt x="3600450" y="3959860"/>
                  </a:lnTo>
                  <a:close/>
                </a:path>
              </a:pathLst>
            </a:custGeom>
            <a:blipFill>
              <a:blip r:embed="rId3"/>
              <a:stretch>
                <a:fillRect l="-60368" r="-19353" t="0" b="0"/>
              </a:stretch>
            </a:blipFill>
          </p:spPr>
        </p:sp>
        <p:sp>
          <p:nvSpPr>
            <p:cNvPr name="Freeform 4" id="4"/>
            <p:cNvSpPr/>
            <p:nvPr/>
          </p:nvSpPr>
          <p:spPr>
            <a:xfrm>
              <a:off x="0" y="0"/>
              <a:ext cx="3663950" cy="4384040"/>
            </a:xfrm>
            <a:custGeom>
              <a:avLst/>
              <a:gdLst/>
              <a:ahLst/>
              <a:cxnLst/>
              <a:rect r="r" b="b" t="t" l="l"/>
              <a:pathLst>
                <a:path h="4384040" w="3663950">
                  <a:moveTo>
                    <a:pt x="3271520" y="4384040"/>
                  </a:moveTo>
                  <a:lnTo>
                    <a:pt x="391160" y="4384040"/>
                  </a:lnTo>
                  <a:cubicBezTo>
                    <a:pt x="175260" y="4384040"/>
                    <a:pt x="0" y="4208780"/>
                    <a:pt x="0" y="3992880"/>
                  </a:cubicBezTo>
                  <a:lnTo>
                    <a:pt x="0" y="391160"/>
                  </a:lnTo>
                  <a:cubicBezTo>
                    <a:pt x="0" y="175260"/>
                    <a:pt x="175260" y="0"/>
                    <a:pt x="391160" y="0"/>
                  </a:cubicBezTo>
                  <a:lnTo>
                    <a:pt x="3271520" y="0"/>
                  </a:lnTo>
                  <a:cubicBezTo>
                    <a:pt x="3487420" y="0"/>
                    <a:pt x="3662680" y="175260"/>
                    <a:pt x="3662680" y="391160"/>
                  </a:cubicBezTo>
                  <a:lnTo>
                    <a:pt x="3662680" y="3991610"/>
                  </a:lnTo>
                  <a:cubicBezTo>
                    <a:pt x="3663950" y="4207510"/>
                    <a:pt x="3487420" y="4384040"/>
                    <a:pt x="3271520" y="4384040"/>
                  </a:cubicBezTo>
                  <a:close/>
                  <a:moveTo>
                    <a:pt x="391160" y="63500"/>
                  </a:moveTo>
                  <a:cubicBezTo>
                    <a:pt x="210820" y="63500"/>
                    <a:pt x="63500" y="210820"/>
                    <a:pt x="63500" y="391160"/>
                  </a:cubicBezTo>
                  <a:lnTo>
                    <a:pt x="63500" y="3991610"/>
                  </a:lnTo>
                  <a:cubicBezTo>
                    <a:pt x="63500" y="4173220"/>
                    <a:pt x="210820" y="4319270"/>
                    <a:pt x="391160" y="4319270"/>
                  </a:cubicBezTo>
                  <a:lnTo>
                    <a:pt x="3271520" y="4319270"/>
                  </a:lnTo>
                  <a:cubicBezTo>
                    <a:pt x="3453130" y="4319270"/>
                    <a:pt x="3599180" y="4171950"/>
                    <a:pt x="3599180" y="3991610"/>
                  </a:cubicBezTo>
                  <a:lnTo>
                    <a:pt x="3599180" y="391160"/>
                  </a:lnTo>
                  <a:cubicBezTo>
                    <a:pt x="3599180" y="209550"/>
                    <a:pt x="3451860" y="63500"/>
                    <a:pt x="3271520" y="63500"/>
                  </a:cubicBezTo>
                  <a:lnTo>
                    <a:pt x="391160" y="63500"/>
                  </a:lnTo>
                  <a:close/>
                </a:path>
              </a:pathLst>
            </a:custGeom>
            <a:solidFill>
              <a:srgbClr val="ED374B"/>
            </a:solidFill>
          </p:spPr>
        </p:sp>
      </p:grpSp>
      <p:grpSp>
        <p:nvGrpSpPr>
          <p:cNvPr name="Group 5" id="5"/>
          <p:cNvGrpSpPr/>
          <p:nvPr/>
        </p:nvGrpSpPr>
        <p:grpSpPr>
          <a:xfrm rot="0">
            <a:off x="1028700" y="3350769"/>
            <a:ext cx="8115300" cy="3656306"/>
            <a:chOff x="0" y="0"/>
            <a:chExt cx="10820400" cy="4875074"/>
          </a:xfrm>
        </p:grpSpPr>
        <p:sp>
          <p:nvSpPr>
            <p:cNvPr name="TextBox 6" id="6"/>
            <p:cNvSpPr txBox="true"/>
            <p:nvPr/>
          </p:nvSpPr>
          <p:spPr>
            <a:xfrm rot="0">
              <a:off x="0" y="-85725"/>
              <a:ext cx="10623287" cy="3565681"/>
            </a:xfrm>
            <a:prstGeom prst="rect">
              <a:avLst/>
            </a:prstGeom>
          </p:spPr>
          <p:txBody>
            <a:bodyPr anchor="t" rtlCol="false" tIns="0" lIns="0" bIns="0" rIns="0">
              <a:spAutoFit/>
            </a:bodyPr>
            <a:lstStyle/>
            <a:p>
              <a:pPr>
                <a:lnSpc>
                  <a:spcPts val="10275"/>
                </a:lnSpc>
              </a:pPr>
              <a:r>
                <a:rPr lang="en-US" sz="8562">
                  <a:solidFill>
                    <a:srgbClr val="FFFFFF"/>
                  </a:solidFill>
                  <a:latin typeface="Gatwick Bold"/>
                </a:rPr>
                <a:t>CARGO CONFETTI</a:t>
              </a:r>
            </a:p>
          </p:txBody>
        </p:sp>
        <p:sp>
          <p:nvSpPr>
            <p:cNvPr name="TextBox 7" id="7"/>
            <p:cNvSpPr txBox="true"/>
            <p:nvPr/>
          </p:nvSpPr>
          <p:spPr>
            <a:xfrm rot="0">
              <a:off x="0" y="4123446"/>
              <a:ext cx="10820400" cy="751628"/>
            </a:xfrm>
            <a:prstGeom prst="rect">
              <a:avLst/>
            </a:prstGeom>
          </p:spPr>
          <p:txBody>
            <a:bodyPr anchor="t" rtlCol="false" tIns="0" lIns="0" bIns="0" rIns="0">
              <a:spAutoFit/>
            </a:bodyPr>
            <a:lstStyle/>
            <a:p>
              <a:pPr>
                <a:lnSpc>
                  <a:spcPts val="4759"/>
                </a:lnSpc>
              </a:pPr>
              <a:r>
                <a:rPr lang="en-US" sz="3400">
                  <a:solidFill>
                    <a:srgbClr val="FFFFFF"/>
                  </a:solidFill>
                  <a:latin typeface="HK Grotesk Medium"/>
                </a:rPr>
                <a:t>BECAUSE THERE'S JOY IN DIVERSITY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763690" y="837292"/>
            <a:ext cx="9070205" cy="9449708"/>
            <a:chOff x="0" y="0"/>
            <a:chExt cx="12093607" cy="12599611"/>
          </a:xfrm>
        </p:grpSpPr>
        <p:sp>
          <p:nvSpPr>
            <p:cNvPr name="TextBox 3" id="3"/>
            <p:cNvSpPr txBox="true"/>
            <p:nvPr/>
          </p:nvSpPr>
          <p:spPr>
            <a:xfrm rot="0">
              <a:off x="0" y="-95250"/>
              <a:ext cx="11873300" cy="1918698"/>
            </a:xfrm>
            <a:prstGeom prst="rect">
              <a:avLst/>
            </a:prstGeom>
          </p:spPr>
          <p:txBody>
            <a:bodyPr anchor="t" rtlCol="false" tIns="0" lIns="0" bIns="0" rIns="0">
              <a:spAutoFit/>
            </a:bodyPr>
            <a:lstStyle/>
            <a:p>
              <a:pPr algn="ctr">
                <a:lnSpc>
                  <a:spcPts val="10816"/>
                </a:lnSpc>
              </a:pPr>
              <a:r>
                <a:rPr lang="en-US" sz="9014">
                  <a:solidFill>
                    <a:srgbClr val="000000"/>
                  </a:solidFill>
                  <a:latin typeface="Gatwick Bold"/>
                </a:rPr>
                <a:t>Missie</a:t>
              </a:r>
            </a:p>
          </p:txBody>
        </p:sp>
        <p:sp>
          <p:nvSpPr>
            <p:cNvPr name="TextBox 4" id="4"/>
            <p:cNvSpPr txBox="true"/>
            <p:nvPr/>
          </p:nvSpPr>
          <p:spPr>
            <a:xfrm rot="0">
              <a:off x="0" y="2494829"/>
              <a:ext cx="12093607" cy="10104781"/>
            </a:xfrm>
            <a:prstGeom prst="rect">
              <a:avLst/>
            </a:prstGeom>
          </p:spPr>
          <p:txBody>
            <a:bodyPr anchor="t" rtlCol="false" tIns="0" lIns="0" bIns="0" rIns="0">
              <a:spAutoFit/>
            </a:bodyPr>
            <a:lstStyle/>
            <a:p>
              <a:pPr algn="ctr">
                <a:lnSpc>
                  <a:spcPts val="5010"/>
                </a:lnSpc>
              </a:pPr>
              <a:r>
                <a:rPr lang="en-US" sz="3579">
                  <a:solidFill>
                    <a:srgbClr val="15120B"/>
                  </a:solidFill>
                  <a:latin typeface="HK Grotesk Medium"/>
                </a:rPr>
                <a:t>Onze missie is om bij te dragen aan een inclusieve en sociaal rechtvaardige maatschappij door positieve representatie van kinderen van kleur, met verschillende genderidentiteiten, uit niet-traditionele gezinssamenstellingen, verschillende lichaamstypes of religieuze overtuigingen, zonder én met fysieke of verstandelijke beperkingen. Hiermee hopen wij samen vooroordelen tegen te gaan en kinderen een breder beeld van de wereld bieden.</a:t>
              </a:r>
            </a:p>
            <a:p>
              <a:pPr algn="ctr">
                <a:lnSpc>
                  <a:spcPts val="5010"/>
                </a:lnSpc>
              </a:pPr>
            </a:p>
          </p:txBody>
        </p:sp>
      </p:grpSp>
      <p:grpSp>
        <p:nvGrpSpPr>
          <p:cNvPr name="Group 5" id="5"/>
          <p:cNvGrpSpPr>
            <a:grpSpLocks noChangeAspect="true"/>
          </p:cNvGrpSpPr>
          <p:nvPr/>
        </p:nvGrpSpPr>
        <p:grpSpPr>
          <a:xfrm rot="0">
            <a:off x="491521" y="468464"/>
            <a:ext cx="7873505" cy="9420915"/>
            <a:chOff x="0" y="0"/>
            <a:chExt cx="3663950" cy="4384040"/>
          </a:xfrm>
        </p:grpSpPr>
        <p:sp>
          <p:nvSpPr>
            <p:cNvPr name="Freeform 6" id="6"/>
            <p:cNvSpPr/>
            <p:nvPr/>
          </p:nvSpPr>
          <p:spPr>
            <a:xfrm>
              <a:off x="31750" y="31750"/>
              <a:ext cx="3600450" cy="4319270"/>
            </a:xfrm>
            <a:custGeom>
              <a:avLst/>
              <a:gdLst/>
              <a:ahLst/>
              <a:cxnLst/>
              <a:rect r="r" b="b" t="t" l="l"/>
              <a:pathLst>
                <a:path h="4319270" w="3600450">
                  <a:moveTo>
                    <a:pt x="3600450" y="3959860"/>
                  </a:moveTo>
                  <a:cubicBezTo>
                    <a:pt x="3600450" y="4159250"/>
                    <a:pt x="3439160" y="4319270"/>
                    <a:pt x="3241040" y="4319270"/>
                  </a:cubicBezTo>
                  <a:lnTo>
                    <a:pt x="359410" y="4319270"/>
                  </a:lnTo>
                  <a:cubicBezTo>
                    <a:pt x="160020" y="4319270"/>
                    <a:pt x="0" y="4157980"/>
                    <a:pt x="0" y="3959860"/>
                  </a:cubicBezTo>
                  <a:lnTo>
                    <a:pt x="0" y="359410"/>
                  </a:lnTo>
                  <a:cubicBezTo>
                    <a:pt x="0" y="160020"/>
                    <a:pt x="161290" y="0"/>
                    <a:pt x="359410" y="0"/>
                  </a:cubicBezTo>
                  <a:lnTo>
                    <a:pt x="3239770" y="0"/>
                  </a:lnTo>
                  <a:cubicBezTo>
                    <a:pt x="3439160" y="0"/>
                    <a:pt x="3599180" y="161290"/>
                    <a:pt x="3599180" y="359410"/>
                  </a:cubicBezTo>
                  <a:lnTo>
                    <a:pt x="3600450" y="3959860"/>
                  </a:lnTo>
                  <a:close/>
                </a:path>
              </a:pathLst>
            </a:custGeom>
            <a:blipFill>
              <a:blip r:embed="rId2"/>
              <a:stretch>
                <a:fillRect l="-9303" r="-9303" t="0" b="0"/>
              </a:stretch>
            </a:blipFill>
          </p:spPr>
        </p:sp>
        <p:sp>
          <p:nvSpPr>
            <p:cNvPr name="Freeform 7" id="7"/>
            <p:cNvSpPr/>
            <p:nvPr/>
          </p:nvSpPr>
          <p:spPr>
            <a:xfrm>
              <a:off x="0" y="0"/>
              <a:ext cx="3663950" cy="4384040"/>
            </a:xfrm>
            <a:custGeom>
              <a:avLst/>
              <a:gdLst/>
              <a:ahLst/>
              <a:cxnLst/>
              <a:rect r="r" b="b" t="t" l="l"/>
              <a:pathLst>
                <a:path h="4384040" w="3663950">
                  <a:moveTo>
                    <a:pt x="3271520" y="4384040"/>
                  </a:moveTo>
                  <a:lnTo>
                    <a:pt x="391160" y="4384040"/>
                  </a:lnTo>
                  <a:cubicBezTo>
                    <a:pt x="175260" y="4384040"/>
                    <a:pt x="0" y="4208780"/>
                    <a:pt x="0" y="3992880"/>
                  </a:cubicBezTo>
                  <a:lnTo>
                    <a:pt x="0" y="391160"/>
                  </a:lnTo>
                  <a:cubicBezTo>
                    <a:pt x="0" y="175260"/>
                    <a:pt x="175260" y="0"/>
                    <a:pt x="391160" y="0"/>
                  </a:cubicBezTo>
                  <a:lnTo>
                    <a:pt x="3271520" y="0"/>
                  </a:lnTo>
                  <a:cubicBezTo>
                    <a:pt x="3487420" y="0"/>
                    <a:pt x="3662680" y="175260"/>
                    <a:pt x="3662680" y="391160"/>
                  </a:cubicBezTo>
                  <a:lnTo>
                    <a:pt x="3662680" y="3991610"/>
                  </a:lnTo>
                  <a:cubicBezTo>
                    <a:pt x="3663950" y="4207510"/>
                    <a:pt x="3487420" y="4384040"/>
                    <a:pt x="3271520" y="4384040"/>
                  </a:cubicBezTo>
                  <a:close/>
                  <a:moveTo>
                    <a:pt x="391160" y="63500"/>
                  </a:moveTo>
                  <a:cubicBezTo>
                    <a:pt x="210820" y="63500"/>
                    <a:pt x="63500" y="210820"/>
                    <a:pt x="63500" y="391160"/>
                  </a:cubicBezTo>
                  <a:lnTo>
                    <a:pt x="63500" y="3991610"/>
                  </a:lnTo>
                  <a:cubicBezTo>
                    <a:pt x="63500" y="4173220"/>
                    <a:pt x="210820" y="4319270"/>
                    <a:pt x="391160" y="4319270"/>
                  </a:cubicBezTo>
                  <a:lnTo>
                    <a:pt x="3271520" y="4319270"/>
                  </a:lnTo>
                  <a:cubicBezTo>
                    <a:pt x="3453130" y="4319270"/>
                    <a:pt x="3599180" y="4171950"/>
                    <a:pt x="3599180" y="3991610"/>
                  </a:cubicBezTo>
                  <a:lnTo>
                    <a:pt x="3599180" y="391160"/>
                  </a:lnTo>
                  <a:cubicBezTo>
                    <a:pt x="3599180" y="209550"/>
                    <a:pt x="3451860" y="63500"/>
                    <a:pt x="3271520" y="63500"/>
                  </a:cubicBezTo>
                  <a:lnTo>
                    <a:pt x="391160" y="63500"/>
                  </a:lnTo>
                  <a:close/>
                </a:path>
              </a:pathLst>
            </a:custGeom>
            <a:solidFill>
              <a:srgbClr val="54AF7B"/>
            </a:solidFill>
          </p:spPr>
        </p:sp>
      </p:grpSp>
      <p:sp>
        <p:nvSpPr>
          <p:cNvPr name="AutoShape 8" id="8"/>
          <p:cNvSpPr/>
          <p:nvPr/>
        </p:nvSpPr>
        <p:spPr>
          <a:xfrm rot="0">
            <a:off x="12788636" y="2256562"/>
            <a:ext cx="1020312" cy="0"/>
          </a:xfrm>
          <a:prstGeom prst="line">
            <a:avLst/>
          </a:prstGeom>
          <a:ln cap="flat" w="114300">
            <a:solidFill>
              <a:srgbClr val="F49052"/>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57604" y="468464"/>
            <a:ext cx="7873505" cy="9420915"/>
            <a:chOff x="0" y="0"/>
            <a:chExt cx="3663950" cy="4384040"/>
          </a:xfrm>
        </p:grpSpPr>
        <p:sp>
          <p:nvSpPr>
            <p:cNvPr name="Freeform 3" id="3"/>
            <p:cNvSpPr/>
            <p:nvPr/>
          </p:nvSpPr>
          <p:spPr>
            <a:xfrm>
              <a:off x="31750" y="31750"/>
              <a:ext cx="3600450" cy="4319270"/>
            </a:xfrm>
            <a:custGeom>
              <a:avLst/>
              <a:gdLst/>
              <a:ahLst/>
              <a:cxnLst/>
              <a:rect r="r" b="b" t="t" l="l"/>
              <a:pathLst>
                <a:path h="4319270" w="3600450">
                  <a:moveTo>
                    <a:pt x="3600450" y="3959860"/>
                  </a:moveTo>
                  <a:cubicBezTo>
                    <a:pt x="3600450" y="4159250"/>
                    <a:pt x="3439160" y="4319270"/>
                    <a:pt x="3241040" y="4319270"/>
                  </a:cubicBezTo>
                  <a:lnTo>
                    <a:pt x="359410" y="4319270"/>
                  </a:lnTo>
                  <a:cubicBezTo>
                    <a:pt x="160020" y="4319270"/>
                    <a:pt x="0" y="4157980"/>
                    <a:pt x="0" y="3959860"/>
                  </a:cubicBezTo>
                  <a:lnTo>
                    <a:pt x="0" y="359410"/>
                  </a:lnTo>
                  <a:cubicBezTo>
                    <a:pt x="0" y="160020"/>
                    <a:pt x="161290" y="0"/>
                    <a:pt x="359410" y="0"/>
                  </a:cubicBezTo>
                  <a:lnTo>
                    <a:pt x="3239770" y="0"/>
                  </a:lnTo>
                  <a:cubicBezTo>
                    <a:pt x="3439160" y="0"/>
                    <a:pt x="3599180" y="161290"/>
                    <a:pt x="3599180" y="359410"/>
                  </a:cubicBezTo>
                  <a:lnTo>
                    <a:pt x="3600450" y="3959860"/>
                  </a:lnTo>
                  <a:close/>
                </a:path>
              </a:pathLst>
            </a:custGeom>
            <a:blipFill>
              <a:blip r:embed="rId2"/>
              <a:stretch>
                <a:fillRect l="0" r="0" t="-12440" b="-12440"/>
              </a:stretch>
            </a:blipFill>
          </p:spPr>
        </p:sp>
        <p:sp>
          <p:nvSpPr>
            <p:cNvPr name="Freeform 4" id="4"/>
            <p:cNvSpPr/>
            <p:nvPr/>
          </p:nvSpPr>
          <p:spPr>
            <a:xfrm>
              <a:off x="0" y="0"/>
              <a:ext cx="3663950" cy="4384040"/>
            </a:xfrm>
            <a:custGeom>
              <a:avLst/>
              <a:gdLst/>
              <a:ahLst/>
              <a:cxnLst/>
              <a:rect r="r" b="b" t="t" l="l"/>
              <a:pathLst>
                <a:path h="4384040" w="3663950">
                  <a:moveTo>
                    <a:pt x="3271520" y="4384040"/>
                  </a:moveTo>
                  <a:lnTo>
                    <a:pt x="391160" y="4384040"/>
                  </a:lnTo>
                  <a:cubicBezTo>
                    <a:pt x="175260" y="4384040"/>
                    <a:pt x="0" y="4208780"/>
                    <a:pt x="0" y="3992880"/>
                  </a:cubicBezTo>
                  <a:lnTo>
                    <a:pt x="0" y="391160"/>
                  </a:lnTo>
                  <a:cubicBezTo>
                    <a:pt x="0" y="175260"/>
                    <a:pt x="175260" y="0"/>
                    <a:pt x="391160" y="0"/>
                  </a:cubicBezTo>
                  <a:lnTo>
                    <a:pt x="3271520" y="0"/>
                  </a:lnTo>
                  <a:cubicBezTo>
                    <a:pt x="3487420" y="0"/>
                    <a:pt x="3662680" y="175260"/>
                    <a:pt x="3662680" y="391160"/>
                  </a:cubicBezTo>
                  <a:lnTo>
                    <a:pt x="3662680" y="3991610"/>
                  </a:lnTo>
                  <a:cubicBezTo>
                    <a:pt x="3663950" y="4207510"/>
                    <a:pt x="3487420" y="4384040"/>
                    <a:pt x="3271520" y="4384040"/>
                  </a:cubicBezTo>
                  <a:close/>
                  <a:moveTo>
                    <a:pt x="391160" y="63500"/>
                  </a:moveTo>
                  <a:cubicBezTo>
                    <a:pt x="210820" y="63500"/>
                    <a:pt x="63500" y="210820"/>
                    <a:pt x="63500" y="391160"/>
                  </a:cubicBezTo>
                  <a:lnTo>
                    <a:pt x="63500" y="3991610"/>
                  </a:lnTo>
                  <a:cubicBezTo>
                    <a:pt x="63500" y="4173220"/>
                    <a:pt x="210820" y="4319270"/>
                    <a:pt x="391160" y="4319270"/>
                  </a:cubicBezTo>
                  <a:lnTo>
                    <a:pt x="3271520" y="4319270"/>
                  </a:lnTo>
                  <a:cubicBezTo>
                    <a:pt x="3453130" y="4319270"/>
                    <a:pt x="3599180" y="4171950"/>
                    <a:pt x="3599180" y="3991610"/>
                  </a:cubicBezTo>
                  <a:lnTo>
                    <a:pt x="3599180" y="391160"/>
                  </a:lnTo>
                  <a:cubicBezTo>
                    <a:pt x="3599180" y="209550"/>
                    <a:pt x="3451860" y="63500"/>
                    <a:pt x="3271520" y="63500"/>
                  </a:cubicBezTo>
                  <a:lnTo>
                    <a:pt x="391160" y="63500"/>
                  </a:lnTo>
                  <a:close/>
                </a:path>
              </a:pathLst>
            </a:custGeom>
            <a:solidFill>
              <a:srgbClr val="ED374B"/>
            </a:solidFill>
          </p:spPr>
        </p:sp>
      </p:grpSp>
      <p:sp>
        <p:nvSpPr>
          <p:cNvPr name="TextBox 5" id="5"/>
          <p:cNvSpPr txBox="true"/>
          <p:nvPr/>
        </p:nvSpPr>
        <p:spPr>
          <a:xfrm rot="0">
            <a:off x="9678287" y="717804"/>
            <a:ext cx="6670884" cy="1986733"/>
          </a:xfrm>
          <a:prstGeom prst="rect">
            <a:avLst/>
          </a:prstGeom>
        </p:spPr>
        <p:txBody>
          <a:bodyPr anchor="t" rtlCol="false" tIns="0" lIns="0" bIns="0" rIns="0">
            <a:spAutoFit/>
          </a:bodyPr>
          <a:lstStyle/>
          <a:p>
            <a:pPr>
              <a:lnSpc>
                <a:spcPts val="7548"/>
              </a:lnSpc>
            </a:pPr>
            <a:r>
              <a:rPr lang="en-US" sz="6452">
                <a:solidFill>
                  <a:srgbClr val="15120B"/>
                </a:solidFill>
                <a:latin typeface="Gatwick Bold"/>
              </a:rPr>
              <a:t>Positieve effecten</a:t>
            </a:r>
          </a:p>
        </p:txBody>
      </p:sp>
      <p:sp>
        <p:nvSpPr>
          <p:cNvPr name="TextBox 6" id="6"/>
          <p:cNvSpPr txBox="true"/>
          <p:nvPr/>
        </p:nvSpPr>
        <p:spPr>
          <a:xfrm rot="0">
            <a:off x="9144000" y="3434195"/>
            <a:ext cx="8858124" cy="6169247"/>
          </a:xfrm>
          <a:prstGeom prst="rect">
            <a:avLst/>
          </a:prstGeom>
        </p:spPr>
        <p:txBody>
          <a:bodyPr anchor="t" rtlCol="false" tIns="0" lIns="0" bIns="0" rIns="0">
            <a:spAutoFit/>
          </a:bodyPr>
          <a:lstStyle/>
          <a:p>
            <a:pPr marL="777240" indent="-388620" lvl="1">
              <a:lnSpc>
                <a:spcPts val="6912"/>
              </a:lnSpc>
              <a:buFont typeface="Arial"/>
              <a:buChar char="•"/>
            </a:pPr>
            <a:r>
              <a:rPr lang="en-US" sz="3600">
                <a:solidFill>
                  <a:srgbClr val="15120B"/>
                </a:solidFill>
                <a:latin typeface="HK Grotesk Medium Bold"/>
              </a:rPr>
              <a:t>Zelfbeeld van kinderen uit minderheidsgroepen</a:t>
            </a:r>
          </a:p>
          <a:p>
            <a:pPr marL="777240" indent="-388620" lvl="1">
              <a:lnSpc>
                <a:spcPts val="6912"/>
              </a:lnSpc>
              <a:buFont typeface="Arial"/>
              <a:buChar char="•"/>
            </a:pPr>
            <a:r>
              <a:rPr lang="en-US" sz="3600">
                <a:solidFill>
                  <a:srgbClr val="15120B"/>
                </a:solidFill>
                <a:latin typeface="HK Grotesk Medium Bold"/>
              </a:rPr>
              <a:t> Positieve relaties tussen kinderen uit verschillende sociale groepen</a:t>
            </a:r>
          </a:p>
          <a:p>
            <a:pPr marL="777240" indent="-388620" lvl="1">
              <a:lnSpc>
                <a:spcPts val="6912"/>
              </a:lnSpc>
              <a:buFont typeface="Arial"/>
              <a:buChar char="•"/>
            </a:pPr>
            <a:r>
              <a:rPr lang="en-US" sz="3600">
                <a:solidFill>
                  <a:srgbClr val="15120B"/>
                </a:solidFill>
                <a:latin typeface="HK Grotesk Medium Bold"/>
              </a:rPr>
              <a:t>Leesmotivatie en leesprestaties van kinderen uit sociale minderheidsgroepen</a:t>
            </a:r>
          </a:p>
        </p:txBody>
      </p:sp>
      <p:sp>
        <p:nvSpPr>
          <p:cNvPr name="AutoShape 7" id="7"/>
          <p:cNvSpPr/>
          <p:nvPr/>
        </p:nvSpPr>
        <p:spPr>
          <a:xfrm rot="0">
            <a:off x="9678287" y="2704536"/>
            <a:ext cx="1020312" cy="0"/>
          </a:xfrm>
          <a:prstGeom prst="line">
            <a:avLst/>
          </a:prstGeom>
          <a:ln cap="flat" w="114300">
            <a:solidFill>
              <a:srgbClr val="F49052"/>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701031" y="411314"/>
            <a:ext cx="8558269" cy="1986733"/>
          </a:xfrm>
          <a:prstGeom prst="rect">
            <a:avLst/>
          </a:prstGeom>
        </p:spPr>
        <p:txBody>
          <a:bodyPr anchor="t" rtlCol="false" tIns="0" lIns="0" bIns="0" rIns="0">
            <a:spAutoFit/>
          </a:bodyPr>
          <a:lstStyle/>
          <a:p>
            <a:pPr>
              <a:lnSpc>
                <a:spcPts val="7548"/>
              </a:lnSpc>
            </a:pPr>
            <a:r>
              <a:rPr lang="en-US" sz="6452">
                <a:solidFill>
                  <a:srgbClr val="15120B"/>
                </a:solidFill>
                <a:latin typeface="Gatwick Bold"/>
              </a:rPr>
              <a:t>Spiegels en ramen</a:t>
            </a:r>
          </a:p>
        </p:txBody>
      </p:sp>
      <p:sp>
        <p:nvSpPr>
          <p:cNvPr name="AutoShape 3" id="3"/>
          <p:cNvSpPr/>
          <p:nvPr/>
        </p:nvSpPr>
        <p:spPr>
          <a:xfrm rot="0">
            <a:off x="9144000" y="2889608"/>
            <a:ext cx="1020312" cy="0"/>
          </a:xfrm>
          <a:prstGeom prst="line">
            <a:avLst/>
          </a:prstGeom>
          <a:ln cap="flat" w="114300">
            <a:solidFill>
              <a:srgbClr val="F49052"/>
            </a:solidFill>
            <a:prstDash val="solid"/>
            <a:headEnd type="none" len="sm" w="sm"/>
            <a:tailEnd type="none" len="sm" w="sm"/>
          </a:ln>
        </p:spPr>
      </p:sp>
      <p:grpSp>
        <p:nvGrpSpPr>
          <p:cNvPr name="Group 4" id="4"/>
          <p:cNvGrpSpPr>
            <a:grpSpLocks noChangeAspect="true"/>
          </p:cNvGrpSpPr>
          <p:nvPr/>
        </p:nvGrpSpPr>
        <p:grpSpPr>
          <a:xfrm rot="0">
            <a:off x="491521" y="468464"/>
            <a:ext cx="7873505" cy="9420915"/>
            <a:chOff x="0" y="0"/>
            <a:chExt cx="3663950" cy="4384040"/>
          </a:xfrm>
        </p:grpSpPr>
        <p:sp>
          <p:nvSpPr>
            <p:cNvPr name="Freeform 5" id="5"/>
            <p:cNvSpPr/>
            <p:nvPr/>
          </p:nvSpPr>
          <p:spPr>
            <a:xfrm>
              <a:off x="31750" y="31750"/>
              <a:ext cx="3600450" cy="4319270"/>
            </a:xfrm>
            <a:custGeom>
              <a:avLst/>
              <a:gdLst/>
              <a:ahLst/>
              <a:cxnLst/>
              <a:rect r="r" b="b" t="t" l="l"/>
              <a:pathLst>
                <a:path h="4319270" w="3600450">
                  <a:moveTo>
                    <a:pt x="3600450" y="3959860"/>
                  </a:moveTo>
                  <a:cubicBezTo>
                    <a:pt x="3600450" y="4159250"/>
                    <a:pt x="3439160" y="4319270"/>
                    <a:pt x="3241040" y="4319270"/>
                  </a:cubicBezTo>
                  <a:lnTo>
                    <a:pt x="359410" y="4319270"/>
                  </a:lnTo>
                  <a:cubicBezTo>
                    <a:pt x="160020" y="4319270"/>
                    <a:pt x="0" y="4157980"/>
                    <a:pt x="0" y="3959860"/>
                  </a:cubicBezTo>
                  <a:lnTo>
                    <a:pt x="0" y="359410"/>
                  </a:lnTo>
                  <a:cubicBezTo>
                    <a:pt x="0" y="160020"/>
                    <a:pt x="161290" y="0"/>
                    <a:pt x="359410" y="0"/>
                  </a:cubicBezTo>
                  <a:lnTo>
                    <a:pt x="3239770" y="0"/>
                  </a:lnTo>
                  <a:cubicBezTo>
                    <a:pt x="3439160" y="0"/>
                    <a:pt x="3599180" y="161290"/>
                    <a:pt x="3599180" y="359410"/>
                  </a:cubicBezTo>
                  <a:lnTo>
                    <a:pt x="3600450" y="3959860"/>
                  </a:lnTo>
                  <a:close/>
                </a:path>
              </a:pathLst>
            </a:custGeom>
            <a:blipFill>
              <a:blip r:embed="rId2"/>
              <a:stretch>
                <a:fillRect l="0" r="0" t="-33878" b="-96776"/>
              </a:stretch>
            </a:blipFill>
          </p:spPr>
        </p:sp>
        <p:sp>
          <p:nvSpPr>
            <p:cNvPr name="Freeform 6" id="6"/>
            <p:cNvSpPr/>
            <p:nvPr/>
          </p:nvSpPr>
          <p:spPr>
            <a:xfrm>
              <a:off x="0" y="0"/>
              <a:ext cx="3663950" cy="4384040"/>
            </a:xfrm>
            <a:custGeom>
              <a:avLst/>
              <a:gdLst/>
              <a:ahLst/>
              <a:cxnLst/>
              <a:rect r="r" b="b" t="t" l="l"/>
              <a:pathLst>
                <a:path h="4384040" w="3663950">
                  <a:moveTo>
                    <a:pt x="3271520" y="4384040"/>
                  </a:moveTo>
                  <a:lnTo>
                    <a:pt x="391160" y="4384040"/>
                  </a:lnTo>
                  <a:cubicBezTo>
                    <a:pt x="175260" y="4384040"/>
                    <a:pt x="0" y="4208780"/>
                    <a:pt x="0" y="3992880"/>
                  </a:cubicBezTo>
                  <a:lnTo>
                    <a:pt x="0" y="391160"/>
                  </a:lnTo>
                  <a:cubicBezTo>
                    <a:pt x="0" y="175260"/>
                    <a:pt x="175260" y="0"/>
                    <a:pt x="391160" y="0"/>
                  </a:cubicBezTo>
                  <a:lnTo>
                    <a:pt x="3271520" y="0"/>
                  </a:lnTo>
                  <a:cubicBezTo>
                    <a:pt x="3487420" y="0"/>
                    <a:pt x="3662680" y="175260"/>
                    <a:pt x="3662680" y="391160"/>
                  </a:cubicBezTo>
                  <a:lnTo>
                    <a:pt x="3662680" y="3991610"/>
                  </a:lnTo>
                  <a:cubicBezTo>
                    <a:pt x="3663950" y="4207510"/>
                    <a:pt x="3487420" y="4384040"/>
                    <a:pt x="3271520" y="4384040"/>
                  </a:cubicBezTo>
                  <a:close/>
                  <a:moveTo>
                    <a:pt x="391160" y="63500"/>
                  </a:moveTo>
                  <a:cubicBezTo>
                    <a:pt x="210820" y="63500"/>
                    <a:pt x="63500" y="210820"/>
                    <a:pt x="63500" y="391160"/>
                  </a:cubicBezTo>
                  <a:lnTo>
                    <a:pt x="63500" y="3991610"/>
                  </a:lnTo>
                  <a:cubicBezTo>
                    <a:pt x="63500" y="4173220"/>
                    <a:pt x="210820" y="4319270"/>
                    <a:pt x="391160" y="4319270"/>
                  </a:cubicBezTo>
                  <a:lnTo>
                    <a:pt x="3271520" y="4319270"/>
                  </a:lnTo>
                  <a:cubicBezTo>
                    <a:pt x="3453130" y="4319270"/>
                    <a:pt x="3599180" y="4171950"/>
                    <a:pt x="3599180" y="3991610"/>
                  </a:cubicBezTo>
                  <a:lnTo>
                    <a:pt x="3599180" y="391160"/>
                  </a:lnTo>
                  <a:cubicBezTo>
                    <a:pt x="3599180" y="209550"/>
                    <a:pt x="3451860" y="63500"/>
                    <a:pt x="3271520" y="63500"/>
                  </a:cubicBezTo>
                  <a:lnTo>
                    <a:pt x="391160" y="63500"/>
                  </a:lnTo>
                  <a:close/>
                </a:path>
              </a:pathLst>
            </a:custGeom>
            <a:solidFill>
              <a:srgbClr val="54AF7B"/>
            </a:solidFill>
          </p:spPr>
        </p:sp>
      </p:grpSp>
      <p:sp>
        <p:nvSpPr>
          <p:cNvPr name="TextBox 7" id="7"/>
          <p:cNvSpPr txBox="true"/>
          <p:nvPr/>
        </p:nvSpPr>
        <p:spPr>
          <a:xfrm rot="0">
            <a:off x="8701031" y="3137344"/>
            <a:ext cx="8858124" cy="7149656"/>
          </a:xfrm>
          <a:prstGeom prst="rect">
            <a:avLst/>
          </a:prstGeom>
        </p:spPr>
        <p:txBody>
          <a:bodyPr anchor="t" rtlCol="false" tIns="0" lIns="0" bIns="0" rIns="0">
            <a:spAutoFit/>
          </a:bodyPr>
          <a:lstStyle/>
          <a:p>
            <a:pPr>
              <a:lnSpc>
                <a:spcPts val="1679"/>
              </a:lnSpc>
            </a:pPr>
          </a:p>
          <a:p>
            <a:pPr marL="777240" indent="-388620" lvl="1">
              <a:lnSpc>
                <a:spcPts val="6912"/>
              </a:lnSpc>
              <a:buFont typeface="Arial"/>
              <a:buChar char="•"/>
            </a:pPr>
            <a:r>
              <a:rPr lang="en-US" sz="3600">
                <a:solidFill>
                  <a:srgbClr val="15120B"/>
                </a:solidFill>
                <a:latin typeface="HK Grotesk Medium Bold"/>
              </a:rPr>
              <a:t>Spiegels: Boeken waarin kinderen zichzelf en hun omgeving herkennen, worden ook wel spiegels genoemd.</a:t>
            </a:r>
          </a:p>
          <a:p>
            <a:pPr>
              <a:lnSpc>
                <a:spcPts val="6912"/>
              </a:lnSpc>
            </a:pPr>
            <a:r>
              <a:rPr lang="en-US" sz="3600">
                <a:solidFill>
                  <a:srgbClr val="15120B"/>
                </a:solidFill>
                <a:latin typeface="HK Grotesk Medium Bold"/>
              </a:rPr>
              <a:t> </a:t>
            </a:r>
          </a:p>
          <a:p>
            <a:pPr marL="777240" indent="-388620" lvl="1">
              <a:lnSpc>
                <a:spcPts val="6912"/>
              </a:lnSpc>
              <a:buFont typeface="Arial"/>
              <a:buChar char="•"/>
            </a:pPr>
            <a:r>
              <a:rPr lang="en-US" sz="3600">
                <a:solidFill>
                  <a:srgbClr val="15120B"/>
                </a:solidFill>
                <a:latin typeface="HK Grotesk Medium"/>
              </a:rPr>
              <a:t>Ramen gunnen kinderen een blik op verschillende perspectieven, culturen, waarden en omgevingen.  </a:t>
            </a:r>
          </a:p>
          <a:p>
            <a:pPr>
              <a:lnSpc>
                <a:spcPts val="6912"/>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701031" y="1363814"/>
            <a:ext cx="8558269" cy="1034233"/>
          </a:xfrm>
          <a:prstGeom prst="rect">
            <a:avLst/>
          </a:prstGeom>
        </p:spPr>
        <p:txBody>
          <a:bodyPr anchor="t" rtlCol="false" tIns="0" lIns="0" bIns="0" rIns="0">
            <a:spAutoFit/>
          </a:bodyPr>
          <a:lstStyle/>
          <a:p>
            <a:pPr>
              <a:lnSpc>
                <a:spcPts val="7548"/>
              </a:lnSpc>
            </a:pPr>
            <a:r>
              <a:rPr lang="en-US" sz="6452">
                <a:solidFill>
                  <a:srgbClr val="15120B"/>
                </a:solidFill>
                <a:latin typeface="Gatwick Bold"/>
              </a:rPr>
              <a:t>Soorten boeken</a:t>
            </a:r>
          </a:p>
        </p:txBody>
      </p:sp>
      <p:sp>
        <p:nvSpPr>
          <p:cNvPr name="AutoShape 3" id="3"/>
          <p:cNvSpPr/>
          <p:nvPr/>
        </p:nvSpPr>
        <p:spPr>
          <a:xfrm rot="0">
            <a:off x="9144000" y="2889608"/>
            <a:ext cx="1020312" cy="0"/>
          </a:xfrm>
          <a:prstGeom prst="line">
            <a:avLst/>
          </a:prstGeom>
          <a:ln cap="flat" w="114300">
            <a:solidFill>
              <a:srgbClr val="F49052"/>
            </a:solidFill>
            <a:prstDash val="solid"/>
            <a:headEnd type="none" len="sm" w="sm"/>
            <a:tailEnd type="none" len="sm" w="sm"/>
          </a:ln>
        </p:spPr>
      </p:sp>
      <p:grpSp>
        <p:nvGrpSpPr>
          <p:cNvPr name="Group 4" id="4"/>
          <p:cNvGrpSpPr>
            <a:grpSpLocks noChangeAspect="true"/>
          </p:cNvGrpSpPr>
          <p:nvPr/>
        </p:nvGrpSpPr>
        <p:grpSpPr>
          <a:xfrm rot="0">
            <a:off x="491521" y="468464"/>
            <a:ext cx="7873505" cy="9420915"/>
            <a:chOff x="0" y="0"/>
            <a:chExt cx="3663950" cy="4384040"/>
          </a:xfrm>
        </p:grpSpPr>
        <p:sp>
          <p:nvSpPr>
            <p:cNvPr name="Freeform 5" id="5"/>
            <p:cNvSpPr/>
            <p:nvPr/>
          </p:nvSpPr>
          <p:spPr>
            <a:xfrm>
              <a:off x="31750" y="31750"/>
              <a:ext cx="3600450" cy="4319270"/>
            </a:xfrm>
            <a:custGeom>
              <a:avLst/>
              <a:gdLst/>
              <a:ahLst/>
              <a:cxnLst/>
              <a:rect r="r" b="b" t="t" l="l"/>
              <a:pathLst>
                <a:path h="4319270" w="3600450">
                  <a:moveTo>
                    <a:pt x="3600450" y="3959860"/>
                  </a:moveTo>
                  <a:cubicBezTo>
                    <a:pt x="3600450" y="4159250"/>
                    <a:pt x="3439160" y="4319270"/>
                    <a:pt x="3241040" y="4319270"/>
                  </a:cubicBezTo>
                  <a:lnTo>
                    <a:pt x="359410" y="4319270"/>
                  </a:lnTo>
                  <a:cubicBezTo>
                    <a:pt x="160020" y="4319270"/>
                    <a:pt x="0" y="4157980"/>
                    <a:pt x="0" y="3959860"/>
                  </a:cubicBezTo>
                  <a:lnTo>
                    <a:pt x="0" y="359410"/>
                  </a:lnTo>
                  <a:cubicBezTo>
                    <a:pt x="0" y="160020"/>
                    <a:pt x="161290" y="0"/>
                    <a:pt x="359410" y="0"/>
                  </a:cubicBezTo>
                  <a:lnTo>
                    <a:pt x="3239770" y="0"/>
                  </a:lnTo>
                  <a:cubicBezTo>
                    <a:pt x="3439160" y="0"/>
                    <a:pt x="3599180" y="161290"/>
                    <a:pt x="3599180" y="359410"/>
                  </a:cubicBezTo>
                  <a:lnTo>
                    <a:pt x="3600450" y="3959860"/>
                  </a:lnTo>
                  <a:close/>
                </a:path>
              </a:pathLst>
            </a:custGeom>
            <a:blipFill>
              <a:blip r:embed="rId2"/>
              <a:stretch>
                <a:fillRect l="-9982" r="-9982" t="0" b="0"/>
              </a:stretch>
            </a:blipFill>
          </p:spPr>
        </p:sp>
        <p:sp>
          <p:nvSpPr>
            <p:cNvPr name="Freeform 6" id="6"/>
            <p:cNvSpPr/>
            <p:nvPr/>
          </p:nvSpPr>
          <p:spPr>
            <a:xfrm>
              <a:off x="0" y="0"/>
              <a:ext cx="3663950" cy="4384040"/>
            </a:xfrm>
            <a:custGeom>
              <a:avLst/>
              <a:gdLst/>
              <a:ahLst/>
              <a:cxnLst/>
              <a:rect r="r" b="b" t="t" l="l"/>
              <a:pathLst>
                <a:path h="4384040" w="3663950">
                  <a:moveTo>
                    <a:pt x="3271520" y="4384040"/>
                  </a:moveTo>
                  <a:lnTo>
                    <a:pt x="391160" y="4384040"/>
                  </a:lnTo>
                  <a:cubicBezTo>
                    <a:pt x="175260" y="4384040"/>
                    <a:pt x="0" y="4208780"/>
                    <a:pt x="0" y="3992880"/>
                  </a:cubicBezTo>
                  <a:lnTo>
                    <a:pt x="0" y="391160"/>
                  </a:lnTo>
                  <a:cubicBezTo>
                    <a:pt x="0" y="175260"/>
                    <a:pt x="175260" y="0"/>
                    <a:pt x="391160" y="0"/>
                  </a:cubicBezTo>
                  <a:lnTo>
                    <a:pt x="3271520" y="0"/>
                  </a:lnTo>
                  <a:cubicBezTo>
                    <a:pt x="3487420" y="0"/>
                    <a:pt x="3662680" y="175260"/>
                    <a:pt x="3662680" y="391160"/>
                  </a:cubicBezTo>
                  <a:lnTo>
                    <a:pt x="3662680" y="3991610"/>
                  </a:lnTo>
                  <a:cubicBezTo>
                    <a:pt x="3663950" y="4207510"/>
                    <a:pt x="3487420" y="4384040"/>
                    <a:pt x="3271520" y="4384040"/>
                  </a:cubicBezTo>
                  <a:close/>
                  <a:moveTo>
                    <a:pt x="391160" y="63500"/>
                  </a:moveTo>
                  <a:cubicBezTo>
                    <a:pt x="210820" y="63500"/>
                    <a:pt x="63500" y="210820"/>
                    <a:pt x="63500" y="391160"/>
                  </a:cubicBezTo>
                  <a:lnTo>
                    <a:pt x="63500" y="3991610"/>
                  </a:lnTo>
                  <a:cubicBezTo>
                    <a:pt x="63500" y="4173220"/>
                    <a:pt x="210820" y="4319270"/>
                    <a:pt x="391160" y="4319270"/>
                  </a:cubicBezTo>
                  <a:lnTo>
                    <a:pt x="3271520" y="4319270"/>
                  </a:lnTo>
                  <a:cubicBezTo>
                    <a:pt x="3453130" y="4319270"/>
                    <a:pt x="3599180" y="4171950"/>
                    <a:pt x="3599180" y="3991610"/>
                  </a:cubicBezTo>
                  <a:lnTo>
                    <a:pt x="3599180" y="391160"/>
                  </a:lnTo>
                  <a:cubicBezTo>
                    <a:pt x="3599180" y="209550"/>
                    <a:pt x="3451860" y="63500"/>
                    <a:pt x="3271520" y="63500"/>
                  </a:cubicBezTo>
                  <a:lnTo>
                    <a:pt x="391160" y="63500"/>
                  </a:lnTo>
                  <a:close/>
                </a:path>
              </a:pathLst>
            </a:custGeom>
            <a:solidFill>
              <a:srgbClr val="54AF7B"/>
            </a:solidFill>
          </p:spPr>
        </p:sp>
      </p:grpSp>
      <p:sp>
        <p:nvSpPr>
          <p:cNvPr name="TextBox 7" id="7"/>
          <p:cNvSpPr txBox="true"/>
          <p:nvPr/>
        </p:nvSpPr>
        <p:spPr>
          <a:xfrm rot="0">
            <a:off x="8701031" y="3557635"/>
            <a:ext cx="8858124" cy="6309074"/>
          </a:xfrm>
          <a:prstGeom prst="rect">
            <a:avLst/>
          </a:prstGeom>
        </p:spPr>
        <p:txBody>
          <a:bodyPr anchor="t" rtlCol="false" tIns="0" lIns="0" bIns="0" rIns="0">
            <a:spAutoFit/>
          </a:bodyPr>
          <a:lstStyle/>
          <a:p>
            <a:pPr>
              <a:lnSpc>
                <a:spcPts val="1679"/>
              </a:lnSpc>
            </a:pPr>
            <a:r>
              <a:rPr lang="en-US" sz="1200">
                <a:solidFill>
                  <a:srgbClr val="15120B"/>
                </a:solidFill>
                <a:latin typeface="Arimo"/>
              </a:rPr>
              <a:t>S</a:t>
            </a:r>
          </a:p>
          <a:p>
            <a:pPr marL="777240" indent="-388620" lvl="1">
              <a:lnSpc>
                <a:spcPts val="6912"/>
              </a:lnSpc>
              <a:buFont typeface="Arial"/>
              <a:buChar char="•"/>
            </a:pPr>
            <a:r>
              <a:rPr lang="en-US" sz="3600">
                <a:solidFill>
                  <a:srgbClr val="15120B"/>
                </a:solidFill>
                <a:latin typeface="HK Grotesk Medium Bold"/>
              </a:rPr>
              <a:t>Vanzelfsprekende diversiteit</a:t>
            </a:r>
          </a:p>
          <a:p>
            <a:pPr marL="777240" indent="-388620" lvl="1">
              <a:lnSpc>
                <a:spcPts val="6912"/>
              </a:lnSpc>
              <a:buFont typeface="Arial"/>
              <a:buChar char="•"/>
            </a:pPr>
            <a:r>
              <a:rPr lang="en-US" sz="3600">
                <a:solidFill>
                  <a:srgbClr val="15120B"/>
                </a:solidFill>
                <a:latin typeface="HK Grotesk Medium Bold"/>
              </a:rPr>
              <a:t>boeken over diversiteit</a:t>
            </a:r>
          </a:p>
          <a:p>
            <a:pPr marL="777240" indent="-388620" lvl="1">
              <a:lnSpc>
                <a:spcPts val="6912"/>
              </a:lnSpc>
              <a:buFont typeface="Arial"/>
              <a:buChar char="•"/>
            </a:pPr>
            <a:r>
              <a:rPr lang="en-US" sz="3600">
                <a:solidFill>
                  <a:srgbClr val="15120B"/>
                </a:solidFill>
                <a:latin typeface="HK Grotesk Medium Bold"/>
              </a:rPr>
              <a:t>Cultuurspeficieke boeken (own voices boeken)</a:t>
            </a:r>
          </a:p>
          <a:p>
            <a:pPr>
              <a:lnSpc>
                <a:spcPts val="6912"/>
              </a:lnSpc>
            </a:pPr>
            <a:r>
              <a:rPr lang="en-US" sz="3600">
                <a:solidFill>
                  <a:srgbClr val="15120B"/>
                </a:solidFill>
                <a:latin typeface="HK Grotesk Medium Bold"/>
              </a:rPr>
              <a:t> </a:t>
            </a:r>
          </a:p>
          <a:p>
            <a:pPr>
              <a:lnSpc>
                <a:spcPts val="6912"/>
              </a:lnSpc>
            </a:pPr>
          </a:p>
          <a:p>
            <a:pPr>
              <a:lnSpc>
                <a:spcPts val="6912"/>
              </a:lnSpc>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864866" y="971550"/>
            <a:ext cx="8558269" cy="1034233"/>
          </a:xfrm>
          <a:prstGeom prst="rect">
            <a:avLst/>
          </a:prstGeom>
        </p:spPr>
        <p:txBody>
          <a:bodyPr anchor="t" rtlCol="false" tIns="0" lIns="0" bIns="0" rIns="0">
            <a:spAutoFit/>
          </a:bodyPr>
          <a:lstStyle/>
          <a:p>
            <a:pPr>
              <a:lnSpc>
                <a:spcPts val="7548"/>
              </a:lnSpc>
            </a:pPr>
            <a:r>
              <a:rPr lang="en-US" sz="6452">
                <a:solidFill>
                  <a:srgbClr val="15120B"/>
                </a:solidFill>
                <a:latin typeface="Gatwick Bold"/>
              </a:rPr>
              <a:t>Waar let ik op?</a:t>
            </a:r>
          </a:p>
        </p:txBody>
      </p:sp>
      <p:sp>
        <p:nvSpPr>
          <p:cNvPr name="AutoShape 3" id="3"/>
          <p:cNvSpPr/>
          <p:nvPr/>
        </p:nvSpPr>
        <p:spPr>
          <a:xfrm rot="0">
            <a:off x="8123688" y="2411286"/>
            <a:ext cx="1020312" cy="0"/>
          </a:xfrm>
          <a:prstGeom prst="line">
            <a:avLst/>
          </a:prstGeom>
          <a:ln cap="flat" w="114300">
            <a:solidFill>
              <a:srgbClr val="F49052"/>
            </a:solidFill>
            <a:prstDash val="solid"/>
            <a:headEnd type="none" len="sm" w="sm"/>
            <a:tailEnd type="none" len="sm" w="sm"/>
          </a:ln>
        </p:spPr>
      </p:sp>
      <p:sp>
        <p:nvSpPr>
          <p:cNvPr name="TextBox 4" id="4"/>
          <p:cNvSpPr txBox="true"/>
          <p:nvPr/>
        </p:nvSpPr>
        <p:spPr>
          <a:xfrm rot="0">
            <a:off x="1028700" y="2670080"/>
            <a:ext cx="15575447" cy="7761859"/>
          </a:xfrm>
          <a:prstGeom prst="rect">
            <a:avLst/>
          </a:prstGeom>
        </p:spPr>
        <p:txBody>
          <a:bodyPr anchor="t" rtlCol="false" tIns="0" lIns="0" bIns="0" rIns="0">
            <a:spAutoFit/>
          </a:bodyPr>
          <a:lstStyle/>
          <a:p>
            <a:pPr>
              <a:lnSpc>
                <a:spcPts val="1960"/>
              </a:lnSpc>
            </a:pPr>
          </a:p>
          <a:p>
            <a:pPr marL="820421" indent="-410210" lvl="1">
              <a:lnSpc>
                <a:spcPts val="7296"/>
              </a:lnSpc>
              <a:buFont typeface="Arial"/>
              <a:buChar char="•"/>
            </a:pPr>
            <a:r>
              <a:rPr lang="en-US" sz="3800">
                <a:solidFill>
                  <a:srgbClr val="15120B"/>
                </a:solidFill>
                <a:latin typeface="HK Grotesk Medium"/>
              </a:rPr>
              <a:t>Own voices boeken </a:t>
            </a:r>
          </a:p>
          <a:p>
            <a:pPr marL="820421" indent="-410210" lvl="1">
              <a:lnSpc>
                <a:spcPts val="7296"/>
              </a:lnSpc>
              <a:buFont typeface="Arial"/>
              <a:buChar char="•"/>
            </a:pPr>
            <a:r>
              <a:rPr lang="en-US" sz="3800">
                <a:solidFill>
                  <a:srgbClr val="15120B"/>
                </a:solidFill>
                <a:latin typeface="HK Grotesk Medium"/>
              </a:rPr>
              <a:t>Authentiek en sensitief taalgebruik Authentieke personages </a:t>
            </a:r>
          </a:p>
          <a:p>
            <a:pPr marL="820421" indent="-410210" lvl="1">
              <a:lnSpc>
                <a:spcPts val="7296"/>
              </a:lnSpc>
              <a:buFont typeface="Arial"/>
              <a:buChar char="•"/>
            </a:pPr>
            <a:r>
              <a:rPr lang="en-US" sz="3800">
                <a:solidFill>
                  <a:srgbClr val="15120B"/>
                </a:solidFill>
                <a:latin typeface="HK Grotesk Medium"/>
              </a:rPr>
              <a:t>Let op machtsverhoudingen </a:t>
            </a:r>
          </a:p>
          <a:p>
            <a:pPr marL="820421" indent="-410210" lvl="1">
              <a:lnSpc>
                <a:spcPts val="7296"/>
              </a:lnSpc>
              <a:buFont typeface="Arial"/>
              <a:buChar char="•"/>
            </a:pPr>
            <a:r>
              <a:rPr lang="en-US" sz="3800">
                <a:solidFill>
                  <a:srgbClr val="15120B"/>
                </a:solidFill>
                <a:latin typeface="HK Grotesk Medium"/>
              </a:rPr>
              <a:t>Let op verhaallijnen</a:t>
            </a:r>
          </a:p>
          <a:p>
            <a:pPr marL="820421" indent="-410210" lvl="1">
              <a:lnSpc>
                <a:spcPts val="7296"/>
              </a:lnSpc>
              <a:buFont typeface="Arial"/>
              <a:buChar char="•"/>
            </a:pPr>
            <a:r>
              <a:rPr lang="en-US" sz="3800">
                <a:solidFill>
                  <a:srgbClr val="15120B"/>
                </a:solidFill>
                <a:latin typeface="HK Grotesk Medium"/>
              </a:rPr>
              <a:t>Stereotypes </a:t>
            </a:r>
          </a:p>
          <a:p>
            <a:pPr marL="820421" indent="-410210" lvl="1">
              <a:lnSpc>
                <a:spcPts val="7296"/>
              </a:lnSpc>
              <a:buFont typeface="Arial"/>
              <a:buChar char="•"/>
            </a:pPr>
            <a:r>
              <a:rPr lang="en-US" sz="3800">
                <a:solidFill>
                  <a:srgbClr val="15120B"/>
                </a:solidFill>
                <a:latin typeface="HK Grotesk Medium"/>
              </a:rPr>
              <a:t>Tokens </a:t>
            </a:r>
          </a:p>
          <a:p>
            <a:pPr marL="820421" indent="-410210" lvl="1">
              <a:lnSpc>
                <a:spcPts val="7296"/>
              </a:lnSpc>
              <a:buFont typeface="Arial"/>
              <a:buChar char="•"/>
            </a:pPr>
            <a:r>
              <a:rPr lang="en-US" sz="3800">
                <a:solidFill>
                  <a:srgbClr val="15120B"/>
                </a:solidFill>
                <a:latin typeface="HK Grotesk Medium"/>
              </a:rPr>
              <a:t>'de ander' moet zich bewijzen moraliserende verhaallijn</a:t>
            </a:r>
          </a:p>
          <a:p>
            <a:pPr>
              <a:lnSpc>
                <a:spcPts val="7296"/>
              </a:lnSpc>
            </a:pP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535617" y="990600"/>
            <a:ext cx="15216765" cy="870675"/>
          </a:xfrm>
          <a:prstGeom prst="rect">
            <a:avLst/>
          </a:prstGeom>
        </p:spPr>
        <p:txBody>
          <a:bodyPr anchor="t" rtlCol="false" tIns="0" lIns="0" bIns="0" rIns="0">
            <a:spAutoFit/>
          </a:bodyPr>
          <a:lstStyle/>
          <a:p>
            <a:pPr>
              <a:lnSpc>
                <a:spcPts val="6463"/>
              </a:lnSpc>
            </a:pPr>
            <a:r>
              <a:rPr lang="en-US" sz="5524">
                <a:solidFill>
                  <a:srgbClr val="15120B"/>
                </a:solidFill>
                <a:latin typeface="Gatwick Bold"/>
              </a:rPr>
              <a:t>Uitgeverijen en inspiratiebronnen</a:t>
            </a:r>
          </a:p>
        </p:txBody>
      </p:sp>
      <p:sp>
        <p:nvSpPr>
          <p:cNvPr name="AutoShape 3" id="3"/>
          <p:cNvSpPr/>
          <p:nvPr/>
        </p:nvSpPr>
        <p:spPr>
          <a:xfrm rot="0">
            <a:off x="4993031" y="2411286"/>
            <a:ext cx="6842085" cy="0"/>
          </a:xfrm>
          <a:prstGeom prst="line">
            <a:avLst/>
          </a:prstGeom>
          <a:ln cap="flat" w="114300">
            <a:solidFill>
              <a:srgbClr val="F49052"/>
            </a:solidFill>
            <a:prstDash val="solid"/>
            <a:headEnd type="none" len="sm" w="sm"/>
            <a:tailEnd type="none" len="sm" w="sm"/>
          </a:ln>
        </p:spPr>
      </p:sp>
      <p:sp>
        <p:nvSpPr>
          <p:cNvPr name="TextBox 4" id="4"/>
          <p:cNvSpPr txBox="true"/>
          <p:nvPr/>
        </p:nvSpPr>
        <p:spPr>
          <a:xfrm rot="0">
            <a:off x="1742138" y="3214720"/>
            <a:ext cx="6501786" cy="5830824"/>
          </a:xfrm>
          <a:prstGeom prst="rect">
            <a:avLst/>
          </a:prstGeom>
        </p:spPr>
        <p:txBody>
          <a:bodyPr anchor="t" rtlCol="false" tIns="0" lIns="0" bIns="0" rIns="0">
            <a:spAutoFit/>
          </a:bodyPr>
          <a:lstStyle/>
          <a:p>
            <a:pPr>
              <a:lnSpc>
                <a:spcPts val="1679"/>
              </a:lnSpc>
            </a:pPr>
          </a:p>
          <a:p>
            <a:pPr marL="820421" indent="-410210" lvl="1">
              <a:lnSpc>
                <a:spcPts val="7296"/>
              </a:lnSpc>
              <a:buFont typeface="Arial"/>
              <a:buChar char="•"/>
            </a:pPr>
            <a:r>
              <a:rPr lang="en-US" sz="3800">
                <a:solidFill>
                  <a:srgbClr val="15120B"/>
                </a:solidFill>
                <a:latin typeface="HK Grotesk Medium"/>
              </a:rPr>
              <a:t>Studio Sesam</a:t>
            </a:r>
          </a:p>
          <a:p>
            <a:pPr marL="820421" indent="-410210" lvl="1">
              <a:lnSpc>
                <a:spcPts val="7296"/>
              </a:lnSpc>
              <a:buFont typeface="Arial"/>
              <a:buChar char="•"/>
            </a:pPr>
            <a:r>
              <a:rPr lang="en-US" sz="3800">
                <a:solidFill>
                  <a:srgbClr val="15120B"/>
                </a:solidFill>
                <a:latin typeface="HK Grotesk Medium"/>
              </a:rPr>
              <a:t>Pelckmans</a:t>
            </a:r>
          </a:p>
          <a:p>
            <a:pPr marL="820421" indent="-410210" lvl="1">
              <a:lnSpc>
                <a:spcPts val="7296"/>
              </a:lnSpc>
              <a:buFont typeface="Arial"/>
              <a:buChar char="•"/>
            </a:pPr>
            <a:r>
              <a:rPr lang="en-US" sz="3800">
                <a:solidFill>
                  <a:srgbClr val="15120B"/>
                </a:solidFill>
                <a:latin typeface="HK Grotesk Medium"/>
              </a:rPr>
              <a:t>Clavis</a:t>
            </a:r>
          </a:p>
          <a:p>
            <a:pPr marL="820421" indent="-410210" lvl="1">
              <a:lnSpc>
                <a:spcPts val="7296"/>
              </a:lnSpc>
              <a:buFont typeface="Arial"/>
              <a:buChar char="•"/>
            </a:pPr>
            <a:r>
              <a:rPr lang="en-US" sz="3800">
                <a:solidFill>
                  <a:srgbClr val="15120B"/>
                </a:solidFill>
                <a:latin typeface="HK Grotesk Medium"/>
              </a:rPr>
              <a:t>De Eenhoorn</a:t>
            </a:r>
          </a:p>
          <a:p>
            <a:pPr marL="820421" indent="-410210" lvl="1">
              <a:lnSpc>
                <a:spcPts val="7296"/>
              </a:lnSpc>
              <a:buFont typeface="Arial"/>
              <a:buChar char="•"/>
            </a:pPr>
            <a:r>
              <a:rPr lang="en-US" sz="3800">
                <a:solidFill>
                  <a:srgbClr val="15120B"/>
                </a:solidFill>
                <a:latin typeface="HK Grotesk Medium"/>
              </a:rPr>
              <a:t>Wilde Haren</a:t>
            </a:r>
          </a:p>
          <a:p>
            <a:pPr marL="820421" indent="-410210" lvl="1">
              <a:lnSpc>
                <a:spcPts val="7296"/>
              </a:lnSpc>
              <a:buFont typeface="Arial"/>
              <a:buChar char="•"/>
            </a:pPr>
            <a:r>
              <a:rPr lang="en-US" sz="3800">
                <a:solidFill>
                  <a:srgbClr val="15120B"/>
                </a:solidFill>
                <a:latin typeface="HK Grotesk Medium"/>
              </a:rPr>
              <a:t>Rose Stories</a:t>
            </a:r>
            <a:r>
              <a:rPr lang="en-US" sz="3800">
                <a:solidFill>
                  <a:srgbClr val="15120B"/>
                </a:solidFill>
                <a:latin typeface="HK Grotesk Medium"/>
              </a:rPr>
              <a:t> </a:t>
            </a:r>
          </a:p>
        </p:txBody>
      </p:sp>
      <p:sp>
        <p:nvSpPr>
          <p:cNvPr name="TextBox 5" id="5"/>
          <p:cNvSpPr txBox="true"/>
          <p:nvPr/>
        </p:nvSpPr>
        <p:spPr>
          <a:xfrm rot="0">
            <a:off x="7757746" y="3214720"/>
            <a:ext cx="8154740" cy="6754749"/>
          </a:xfrm>
          <a:prstGeom prst="rect">
            <a:avLst/>
          </a:prstGeom>
        </p:spPr>
        <p:txBody>
          <a:bodyPr anchor="t" rtlCol="false" tIns="0" lIns="0" bIns="0" rIns="0">
            <a:spAutoFit/>
          </a:bodyPr>
          <a:lstStyle/>
          <a:p>
            <a:pPr algn="just">
              <a:lnSpc>
                <a:spcPts val="1679"/>
              </a:lnSpc>
            </a:pPr>
          </a:p>
          <a:p>
            <a:pPr algn="just" marL="820421" indent="-410210" lvl="1">
              <a:lnSpc>
                <a:spcPts val="7296"/>
              </a:lnSpc>
              <a:buFont typeface="Arial"/>
              <a:buChar char="•"/>
            </a:pPr>
            <a:r>
              <a:rPr lang="en-US" sz="3800">
                <a:solidFill>
                  <a:srgbClr val="15120B"/>
                </a:solidFill>
                <a:latin typeface="HK Grotesk Medium"/>
              </a:rPr>
              <a:t>@deklasvaneva</a:t>
            </a:r>
          </a:p>
          <a:p>
            <a:pPr algn="just" marL="820421" indent="-410210" lvl="1">
              <a:lnSpc>
                <a:spcPts val="7296"/>
              </a:lnSpc>
              <a:buFont typeface="Arial"/>
              <a:buChar char="•"/>
            </a:pPr>
            <a:r>
              <a:rPr lang="en-US" sz="3800">
                <a:solidFill>
                  <a:srgbClr val="15120B"/>
                </a:solidFill>
                <a:latin typeface="HK Grotesk Medium"/>
              </a:rPr>
              <a:t>@inclusievekinderboekenclub</a:t>
            </a:r>
          </a:p>
          <a:p>
            <a:pPr algn="just" marL="820421" indent="-410210" lvl="1">
              <a:lnSpc>
                <a:spcPts val="7296"/>
              </a:lnSpc>
              <a:buFont typeface="Arial"/>
              <a:buChar char="•"/>
            </a:pPr>
            <a:r>
              <a:rPr lang="en-US" sz="3800">
                <a:solidFill>
                  <a:srgbClr val="15120B"/>
                </a:solidFill>
                <a:latin typeface="HK Grotesk Medium"/>
              </a:rPr>
              <a:t>@saar_leest</a:t>
            </a:r>
          </a:p>
          <a:p>
            <a:pPr algn="just" marL="820421" indent="-410210" lvl="1">
              <a:lnSpc>
                <a:spcPts val="7296"/>
              </a:lnSpc>
              <a:buFont typeface="Arial"/>
              <a:buChar char="•"/>
            </a:pPr>
            <a:r>
              <a:rPr lang="en-US" sz="3800">
                <a:solidFill>
                  <a:srgbClr val="15120B"/>
                </a:solidFill>
                <a:latin typeface="HK Grotesk Medium"/>
              </a:rPr>
              <a:t>@juf_rigoberta</a:t>
            </a:r>
          </a:p>
          <a:p>
            <a:pPr algn="just" marL="820421" indent="-410210" lvl="1">
              <a:lnSpc>
                <a:spcPts val="7296"/>
              </a:lnSpc>
              <a:buFont typeface="Arial"/>
              <a:buChar char="•"/>
            </a:pPr>
            <a:r>
              <a:rPr lang="en-US" sz="3800">
                <a:solidFill>
                  <a:srgbClr val="15120B"/>
                </a:solidFill>
                <a:latin typeface="HK Grotesk Medium"/>
              </a:rPr>
              <a:t>@lezenislit </a:t>
            </a:r>
          </a:p>
          <a:p>
            <a:pPr algn="just" marL="820421" indent="-410210" lvl="1">
              <a:lnSpc>
                <a:spcPts val="7296"/>
              </a:lnSpc>
              <a:buFont typeface="Arial"/>
              <a:buChar char="•"/>
            </a:pPr>
            <a:r>
              <a:rPr lang="en-US" sz="3800">
                <a:solidFill>
                  <a:srgbClr val="15120B"/>
                </a:solidFill>
                <a:latin typeface="HK Grotesk Medium"/>
              </a:rPr>
              <a:t>@cargoconfetti.be</a:t>
            </a:r>
          </a:p>
          <a:p>
            <a:pPr algn="just">
              <a:lnSpc>
                <a:spcPts val="7296"/>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6541955" y="4094789"/>
            <a:ext cx="4285032" cy="4298571"/>
          </a:xfrm>
          <a:prstGeom prst="rect">
            <a:avLst/>
          </a:prstGeom>
        </p:spPr>
      </p:pic>
      <p:pic>
        <p:nvPicPr>
          <p:cNvPr name="Picture 3" id="3"/>
          <p:cNvPicPr>
            <a:picLocks noChangeAspect="true"/>
          </p:cNvPicPr>
          <p:nvPr/>
        </p:nvPicPr>
        <p:blipFill>
          <a:blip r:embed="rId3"/>
          <a:srcRect l="1933" t="0" r="1933" b="0"/>
          <a:stretch>
            <a:fillRect/>
          </a:stretch>
        </p:blipFill>
        <p:spPr>
          <a:xfrm flipH="false" flipV="false" rot="0">
            <a:off x="2116905" y="4094789"/>
            <a:ext cx="4117058" cy="4298571"/>
          </a:xfrm>
          <a:prstGeom prst="rect">
            <a:avLst/>
          </a:prstGeom>
        </p:spPr>
      </p:pic>
      <p:pic>
        <p:nvPicPr>
          <p:cNvPr name="Picture 4" id="4"/>
          <p:cNvPicPr>
            <a:picLocks noChangeAspect="true"/>
          </p:cNvPicPr>
          <p:nvPr/>
        </p:nvPicPr>
        <p:blipFill>
          <a:blip r:embed="rId4"/>
          <a:srcRect l="0" t="5987" r="0" b="5987"/>
          <a:stretch>
            <a:fillRect/>
          </a:stretch>
        </p:blipFill>
        <p:spPr>
          <a:xfrm flipH="false" flipV="false" rot="0">
            <a:off x="11131788" y="4096091"/>
            <a:ext cx="5039307" cy="4297270"/>
          </a:xfrm>
          <a:prstGeom prst="rect">
            <a:avLst/>
          </a:prstGeom>
        </p:spPr>
      </p:pic>
      <p:sp>
        <p:nvSpPr>
          <p:cNvPr name="TextBox 5" id="5"/>
          <p:cNvSpPr txBox="true"/>
          <p:nvPr/>
        </p:nvSpPr>
        <p:spPr>
          <a:xfrm rot="0">
            <a:off x="2458429" y="8880085"/>
            <a:ext cx="16835768" cy="1216793"/>
          </a:xfrm>
          <a:prstGeom prst="rect">
            <a:avLst/>
          </a:prstGeom>
        </p:spPr>
        <p:txBody>
          <a:bodyPr anchor="t" rtlCol="false" tIns="0" lIns="0" bIns="0" rIns="0">
            <a:spAutoFit/>
          </a:bodyPr>
          <a:lstStyle/>
          <a:p>
            <a:pPr>
              <a:lnSpc>
                <a:spcPts val="8959"/>
              </a:lnSpc>
            </a:pPr>
            <a:r>
              <a:rPr lang="en-US" sz="7657">
                <a:solidFill>
                  <a:srgbClr val="15120B"/>
                </a:solidFill>
                <a:latin typeface="Gatwick Bold"/>
              </a:rPr>
              <a:t>www.cargoconfetti.be</a:t>
            </a:r>
          </a:p>
        </p:txBody>
      </p:sp>
      <p:sp>
        <p:nvSpPr>
          <p:cNvPr name="TextBox 6" id="6"/>
          <p:cNvSpPr txBox="true"/>
          <p:nvPr/>
        </p:nvSpPr>
        <p:spPr>
          <a:xfrm rot="0">
            <a:off x="726116" y="1932419"/>
            <a:ext cx="16835768" cy="1219801"/>
          </a:xfrm>
          <a:prstGeom prst="rect">
            <a:avLst/>
          </a:prstGeom>
        </p:spPr>
        <p:txBody>
          <a:bodyPr anchor="t" rtlCol="false" tIns="0" lIns="0" bIns="0" rIns="0">
            <a:spAutoFit/>
          </a:bodyPr>
          <a:lstStyle/>
          <a:p>
            <a:pPr algn="ctr">
              <a:lnSpc>
                <a:spcPts val="8959"/>
              </a:lnSpc>
            </a:pPr>
            <a:r>
              <a:rPr lang="en-US" sz="7657">
                <a:solidFill>
                  <a:srgbClr val="15120B"/>
                </a:solidFill>
                <a:latin typeface="Gatwick Bold"/>
              </a:rPr>
              <a:t>Dank 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DAFPpNY3yvo</dc:identifier>
  <dcterms:modified xsi:type="dcterms:W3CDTF">2011-08-01T06:04:30Z</dcterms:modified>
  <cp:revision>1</cp:revision>
  <dc:title>Collegagroep diversiteit</dc:title>
</cp:coreProperties>
</file>